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318" r:id="rId3"/>
    <p:sldId id="309" r:id="rId4"/>
    <p:sldId id="319" r:id="rId5"/>
    <p:sldId id="320" r:id="rId6"/>
    <p:sldId id="260" r:id="rId7"/>
    <p:sldId id="261" r:id="rId8"/>
    <p:sldId id="262" r:id="rId9"/>
    <p:sldId id="342" r:id="rId10"/>
    <p:sldId id="321" r:id="rId11"/>
    <p:sldId id="263" r:id="rId12"/>
    <p:sldId id="264" r:id="rId13"/>
    <p:sldId id="343" r:id="rId14"/>
    <p:sldId id="323" r:id="rId15"/>
    <p:sldId id="324" r:id="rId16"/>
    <p:sldId id="344" r:id="rId17"/>
    <p:sldId id="346" r:id="rId18"/>
    <p:sldId id="345" r:id="rId19"/>
    <p:sldId id="347" r:id="rId20"/>
    <p:sldId id="267" r:id="rId21"/>
    <p:sldId id="358" r:id="rId22"/>
    <p:sldId id="359" r:id="rId23"/>
    <p:sldId id="360" r:id="rId24"/>
    <p:sldId id="268" r:id="rId25"/>
    <p:sldId id="269" r:id="rId26"/>
    <p:sldId id="270" r:id="rId27"/>
    <p:sldId id="327" r:id="rId28"/>
    <p:sldId id="348" r:id="rId29"/>
    <p:sldId id="278" r:id="rId30"/>
    <p:sldId id="328" r:id="rId31"/>
    <p:sldId id="282" r:id="rId32"/>
    <p:sldId id="283" r:id="rId33"/>
    <p:sldId id="349" r:id="rId34"/>
    <p:sldId id="351" r:id="rId35"/>
    <p:sldId id="315" r:id="rId36"/>
    <p:sldId id="281" r:id="rId37"/>
    <p:sldId id="355" r:id="rId38"/>
    <p:sldId id="356" r:id="rId39"/>
    <p:sldId id="357" r:id="rId40"/>
    <p:sldId id="352" r:id="rId41"/>
    <p:sldId id="337" r:id="rId42"/>
    <p:sldId id="353" r:id="rId43"/>
    <p:sldId id="298" r:id="rId44"/>
    <p:sldId id="339" r:id="rId45"/>
    <p:sldId id="35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80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-1062" y="-822"/>
      </p:cViewPr>
      <p:guideLst>
        <p:guide orient="horz" pos="161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97E69-4503-4A8A-9F54-C5EDCBC41C9C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1965B-38F1-4162-A819-024DB09597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965B-38F1-4162-A819-024DB09597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76143-FEEB-4EDB-A89C-278181116CB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0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76143-FEEB-4EDB-A89C-278181116CB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0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40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965B-38F1-4162-A819-024DB09597A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965B-38F1-4162-A819-024DB09597A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965B-38F1-4162-A819-024DB09597A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1965B-38F1-4162-A819-024DB09597A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97CC0-8C15-48B4-A638-D0E57A22C03B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8F43-A8FD-4245-BA27-2256907CEE77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4FFBE-E0F2-4111-92F3-D016719645C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69583" y="0"/>
            <a:ext cx="3485873" cy="583406"/>
          </a:xfrm>
          <a:prstGeom prst="rect">
            <a:avLst/>
          </a:prstGeom>
          <a:gradFill flip="none"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  <a:tileRect/>
          </a:gradFill>
        </p:spPr>
        <p:txBody>
          <a:bodyPr anchor="ctr" anchorCtr="0"/>
          <a:lstStyle>
            <a:lvl1pPr marL="0" indent="0">
              <a:buNone/>
              <a:defRPr sz="3200" b="1" baseline="0">
                <a:solidFill>
                  <a:srgbClr val="FFFFC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68442" y="680936"/>
            <a:ext cx="8807283" cy="5603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FAC76-E510-46A2-AD1D-D7FDF9BCB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683B5-62CB-48DB-B8EC-9C910228F8D3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80FD-CC3C-45ED-A4AA-54A2B875FEA1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98E3-FB57-4A1F-8998-D682D0387B8F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6C474-A4E4-4533-A6F4-E8B09376D7D6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A078B-E0AC-4135-A430-C9D95CF2E31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E6EC7-2D0C-47D6-B705-1062452CE967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3111-E0D8-4FCD-8520-572281959699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007C5-56C2-4987-A753-C53A77FAE1C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EE311-CB86-493D-AF61-8FD473CF03C8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3E56-5FBA-4E51-8CB4-757CB508F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57730" cy="45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6" name="Rectangle 5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</a:t>
              </a:r>
            </a:p>
            <a:p>
              <a:r>
                <a:rPr lang="en-US" sz="2400" b="1" dirty="0" smtClean="0"/>
                <a:t>Page 520</a:t>
              </a:r>
              <a:endParaRPr lang="en-US" sz="2400" b="1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072761" y="4184545"/>
            <a:ext cx="6904912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2671" y="4430"/>
            <a:ext cx="86868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 smtClean="0"/>
              <a:t>Raoult’s</a:t>
            </a:r>
            <a:r>
              <a:rPr lang="en-US" altLang="en-US" sz="4000" u="sng" dirty="0" smtClean="0"/>
              <a:t> Law (Liquid-Liquid Mixture)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5438" y="1028700"/>
            <a:ext cx="7734480" cy="42386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If components A and B of a solution are volatile, </a:t>
            </a:r>
          </a:p>
          <a:p>
            <a:pPr marL="571500" indent="-571500" eaLnBrk="1" hangingPunct="1">
              <a:buNone/>
              <a:defRPr/>
            </a:pPr>
            <a:r>
              <a:rPr lang="en-US" altLang="en-US" sz="2400" dirty="0" smtClean="0"/>
              <a:t>	</a:t>
            </a:r>
            <a:r>
              <a:rPr lang="en-US" altLang="en-US" sz="2400" u="sng" dirty="0" err="1" smtClean="0"/>
              <a:t>Raoult’s</a:t>
            </a:r>
            <a:r>
              <a:rPr lang="en-US" altLang="en-US" sz="2400" u="sng" dirty="0" smtClean="0"/>
              <a:t> law still holds</a:t>
            </a:r>
            <a:r>
              <a:rPr lang="en-US" altLang="en-US" sz="2400" dirty="0" smtClean="0"/>
              <a:t>: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 smtClean="0">
                <a:solidFill>
                  <a:schemeClr val="hlink"/>
                </a:solidFill>
              </a:rPr>
              <a:t>		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A</a:t>
            </a:r>
            <a:r>
              <a:rPr lang="en-US" altLang="en-US" b="1" dirty="0" smtClean="0">
                <a:solidFill>
                  <a:schemeClr val="hlink"/>
                </a:solidFill>
              </a:rPr>
              <a:t> = </a:t>
            </a:r>
            <a:r>
              <a:rPr lang="en-US" altLang="en-US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A</a:t>
            </a:r>
            <a:r>
              <a:rPr lang="en-US" altLang="en-US" b="1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 smtClean="0">
                <a:solidFill>
                  <a:schemeClr val="hlink"/>
                </a:solidFill>
                <a:sym typeface="Symbol" pitchFamily="18" charset="2"/>
              </a:rPr>
              <a:t>A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 smtClean="0">
                <a:solidFill>
                  <a:schemeClr val="hlink"/>
                </a:solidFill>
              </a:rPr>
              <a:t>		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B</a:t>
            </a:r>
            <a:r>
              <a:rPr lang="en-US" altLang="en-US" b="1" dirty="0" smtClean="0">
                <a:solidFill>
                  <a:schemeClr val="hlink"/>
                </a:solidFill>
              </a:rPr>
              <a:t> = </a:t>
            </a:r>
            <a:r>
              <a:rPr lang="en-US" altLang="en-US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B</a:t>
            </a:r>
            <a:r>
              <a:rPr lang="en-US" altLang="en-US" b="1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 smtClean="0">
                <a:solidFill>
                  <a:schemeClr val="hlink"/>
                </a:solidFill>
                <a:sym typeface="Symbol" pitchFamily="18" charset="2"/>
              </a:rPr>
              <a:t>B</a:t>
            </a: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 smtClean="0">
                <a:solidFill>
                  <a:schemeClr val="hlink"/>
                </a:solidFill>
              </a:rPr>
              <a:t>		 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T</a:t>
            </a:r>
            <a:r>
              <a:rPr lang="en-US" altLang="en-US" b="1" dirty="0" smtClean="0">
                <a:solidFill>
                  <a:schemeClr val="hlink"/>
                </a:solidFill>
              </a:rPr>
              <a:t> = </a:t>
            </a:r>
            <a:r>
              <a:rPr lang="en-US" altLang="en-US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A</a:t>
            </a:r>
            <a:r>
              <a:rPr lang="en-US" altLang="en-US" b="1" dirty="0" smtClean="0">
                <a:solidFill>
                  <a:schemeClr val="hlink"/>
                </a:solidFill>
              </a:rPr>
              <a:t> </a:t>
            </a:r>
            <a:r>
              <a:rPr lang="en-US" altLang="en-US" b="1" i="1" dirty="0" smtClean="0">
                <a:solidFill>
                  <a:schemeClr val="hlink"/>
                </a:solidFill>
              </a:rPr>
              <a:t>+ 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B</a:t>
            </a:r>
            <a:r>
              <a:rPr lang="en-US" altLang="en-US" b="1" dirty="0" smtClean="0">
                <a:solidFill>
                  <a:schemeClr val="hlink"/>
                </a:solidFill>
              </a:rPr>
              <a:t> </a:t>
            </a:r>
            <a:endParaRPr lang="en-US" altLang="en-US" b="1" i="1" dirty="0" smtClean="0">
              <a:solidFill>
                <a:schemeClr val="hlink"/>
              </a:solidFill>
            </a:endParaRPr>
          </a:p>
          <a:p>
            <a:pPr marL="342900" lvl="1" indent="-342900">
              <a:buClr>
                <a:schemeClr val="accent1"/>
              </a:buClr>
              <a:buSzPct val="65000"/>
              <a:buNone/>
              <a:defRPr/>
            </a:pPr>
            <a:r>
              <a:rPr lang="en-US" altLang="en-US" b="1" i="1" dirty="0" smtClean="0">
                <a:solidFill>
                  <a:schemeClr val="hlink"/>
                </a:solidFill>
              </a:rPr>
              <a:t>		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T</a:t>
            </a:r>
            <a:r>
              <a:rPr lang="en-US" altLang="en-US" b="1" dirty="0" smtClean="0">
                <a:solidFill>
                  <a:schemeClr val="hlink"/>
                </a:solidFill>
              </a:rPr>
              <a:t> = </a:t>
            </a:r>
            <a:r>
              <a:rPr lang="en-US" altLang="en-US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A</a:t>
            </a:r>
            <a:r>
              <a:rPr lang="en-US" altLang="en-US" b="1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200" b="1" i="1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 smtClean="0">
                <a:solidFill>
                  <a:schemeClr val="hlink"/>
                </a:solidFill>
                <a:sym typeface="Symbol" pitchFamily="18" charset="2"/>
              </a:rPr>
              <a:t>A </a:t>
            </a:r>
            <a:r>
              <a:rPr lang="en-US" altLang="en-US" b="1" i="1" dirty="0" smtClean="0">
                <a:solidFill>
                  <a:schemeClr val="hlink"/>
                </a:solidFill>
              </a:rPr>
              <a:t>+ X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B</a:t>
            </a:r>
            <a:r>
              <a:rPr lang="en-US" altLang="en-US" b="1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altLang="en-US" b="1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200" b="1" i="1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 smtClean="0">
                <a:solidFill>
                  <a:schemeClr val="hlink"/>
                </a:solidFill>
                <a:sym typeface="Symbol" pitchFamily="18" charset="2"/>
              </a:rPr>
              <a:t>B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smtClean="0"/>
              <a:t>Assuming it is an ideal solution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dirty="0" smtClean="0"/>
              <a:t>For an ideal solution, </a:t>
            </a:r>
            <a:r>
              <a:rPr lang="en-US" altLang="en-US" sz="2600" dirty="0" smtClean="0">
                <a:sym typeface="Symbol"/>
              </a:rPr>
              <a:t></a:t>
            </a:r>
            <a:r>
              <a:rPr lang="en-US" altLang="en-US" sz="2600" i="1" dirty="0" err="1" smtClean="0">
                <a:sym typeface="Symbol"/>
              </a:rPr>
              <a:t>H</a:t>
            </a:r>
            <a:r>
              <a:rPr lang="en-US" altLang="en-US" sz="2600" baseline="-25000" dirty="0" err="1" smtClean="0">
                <a:sym typeface="Symbol"/>
              </a:rPr>
              <a:t>soln</a:t>
            </a:r>
            <a:r>
              <a:rPr lang="en-US" altLang="en-US" sz="2600" dirty="0" smtClean="0">
                <a:sym typeface="Symbol"/>
              </a:rPr>
              <a:t>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0" y="3395605"/>
            <a:ext cx="1279525" cy="178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1275" y="1585860"/>
            <a:ext cx="2312999" cy="84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875" y="2376434"/>
            <a:ext cx="2114550" cy="8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321300" y="5319711"/>
            <a:ext cx="340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i="1" dirty="0" err="1"/>
              <a:t>H</a:t>
            </a:r>
            <a:r>
              <a:rPr lang="en-US" sz="2400" baseline="-25000" dirty="0" err="1"/>
              <a:t>soln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baseline="-25000" dirty="0"/>
              <a:t>2</a:t>
            </a:r>
            <a:r>
              <a:rPr lang="en-US" sz="2400" dirty="0"/>
              <a:t> +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H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457825" y="3028950"/>
            <a:ext cx="48577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48650" y="2219325"/>
            <a:ext cx="485775" cy="17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71662" y="5862935"/>
            <a:ext cx="751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342900"/>
            <a:r>
              <a:rPr lang="en-US" dirty="0" smtClean="0"/>
              <a:t>Ideal if:</a:t>
            </a:r>
          </a:p>
          <a:p>
            <a:pPr marL="685800" lvl="0" indent="-342900"/>
            <a:r>
              <a:rPr lang="en-US" dirty="0" smtClean="0">
                <a:solidFill>
                  <a:srgbClr val="800080"/>
                </a:solidFill>
              </a:rPr>
              <a:t>solvent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srgbClr val="FF3300"/>
                </a:solidFill>
              </a:rPr>
              <a:t>solute</a:t>
            </a:r>
            <a:r>
              <a:rPr lang="en-US" dirty="0" smtClean="0">
                <a:solidFill>
                  <a:prstClr val="black"/>
                </a:solidFill>
              </a:rPr>
              <a:t>  interaction = </a:t>
            </a:r>
            <a:r>
              <a:rPr lang="en-US" dirty="0" smtClean="0">
                <a:solidFill>
                  <a:srgbClr val="FF3300"/>
                </a:solidFill>
              </a:rPr>
              <a:t>solute-solute + </a:t>
            </a:r>
            <a:r>
              <a:rPr lang="en-US" dirty="0" smtClean="0">
                <a:solidFill>
                  <a:schemeClr val="folHlink"/>
                </a:solidFill>
              </a:rPr>
              <a:t>solvent-solvent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15" name="Rectangle 14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535</a:t>
              </a:r>
              <a:endParaRPr lang="en-US" sz="24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2" descr="D:\Ramesh dont del\CHANG-11e\Art File\labeled_jpegs\12_labeled_images\cha02680_12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2304"/>
            <a:ext cx="3600449" cy="487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B2713-12AD-4AEE-8ED2-63AD110A02D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02671" y="4430"/>
            <a:ext cx="86868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Raoult’s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 (Liquid-Liquid Mixture)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5875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Benzene and toluene form an “ideal” solution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 txBox="1">
            <a:spLocks noChangeArrowheads="1"/>
          </p:cNvSpPr>
          <p:nvPr/>
        </p:nvSpPr>
        <p:spPr>
          <a:xfrm>
            <a:off x="630238" y="3381375"/>
            <a:ext cx="3417887" cy="2200275"/>
          </a:xfrm>
          <a:prstGeom prst="rect">
            <a:avLst/>
          </a:prstGeom>
        </p:spPr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P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A 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 X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P</a:t>
            </a:r>
            <a:r>
              <a:rPr kumimoji="0" lang="en-US" alt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altLang="en-US" sz="28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0</a:t>
            </a:r>
            <a:r>
              <a:rPr kumimoji="0" lang="en-US" altLang="en-US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B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330325" y="1952625"/>
          <a:ext cx="536575" cy="610906"/>
        </p:xfrm>
        <a:graphic>
          <a:graphicData uri="http://schemas.openxmlformats.org/presentationml/2006/ole">
            <p:oleObj spid="_x0000_s20516" name="CS ChemDraw Drawing" r:id="rId4" imgW="366841" imgH="417150" progId="ChemDraw.Document.6.0">
              <p:embed/>
            </p:oleObj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540000" y="1692275"/>
          <a:ext cx="536575" cy="871063"/>
        </p:xfrm>
        <a:graphic>
          <a:graphicData uri="http://schemas.openxmlformats.org/presentationml/2006/ole">
            <p:oleObj spid="_x0000_s20517" name="CS ChemDraw Drawing" r:id="rId5" imgW="366841" imgH="595620" progId="ChemDraw.Document.6.0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76325" y="2581275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benzene (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95525" y="2581275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toluene (</a:t>
            </a:r>
            <a:r>
              <a:rPr lang="en-US" dirty="0" smtClean="0">
                <a:solidFill>
                  <a:srgbClr val="0000FF"/>
                </a:solidFill>
              </a:rPr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71650" y="6059269"/>
            <a:ext cx="7448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Benzene and toluene similar structures, similar forces (dispersion forces).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What about other liquid-liquid mixtures?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33" name="Rectangle 32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536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E13E6-50E4-4692-B5A6-5F037059AD9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27100" y="5410197"/>
            <a:ext cx="2655888" cy="714375"/>
            <a:chOff x="362" y="3486"/>
            <a:chExt cx="1673" cy="450"/>
          </a:xfrm>
        </p:grpSpPr>
        <p:sp>
          <p:nvSpPr>
            <p:cNvPr id="38926" name="Text Box 5"/>
            <p:cNvSpPr txBox="1">
              <a:spLocks noChangeArrowheads="1"/>
            </p:cNvSpPr>
            <p:nvPr/>
          </p:nvSpPr>
          <p:spPr bwMode="auto">
            <a:xfrm>
              <a:off x="362" y="3493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A-B</a:t>
              </a:r>
            </a:p>
          </p:txBody>
        </p:sp>
        <p:sp>
          <p:nvSpPr>
            <p:cNvPr id="38927" name="Text Box 6"/>
            <p:cNvSpPr txBox="1">
              <a:spLocks noChangeArrowheads="1"/>
            </p:cNvSpPr>
            <p:nvPr/>
          </p:nvSpPr>
          <p:spPr bwMode="auto">
            <a:xfrm>
              <a:off x="964" y="3486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A-A</a:t>
              </a:r>
            </a:p>
          </p:txBody>
        </p:sp>
        <p:sp>
          <p:nvSpPr>
            <p:cNvPr id="38928" name="Text Box 7"/>
            <p:cNvSpPr txBox="1">
              <a:spLocks noChangeArrowheads="1"/>
            </p:cNvSpPr>
            <p:nvPr/>
          </p:nvSpPr>
          <p:spPr bwMode="auto">
            <a:xfrm>
              <a:off x="1428" y="3486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B-B</a:t>
              </a:r>
            </a:p>
          </p:txBody>
        </p:sp>
        <p:sp>
          <p:nvSpPr>
            <p:cNvPr id="38929" name="Text Box 8"/>
            <p:cNvSpPr txBox="1">
              <a:spLocks noChangeArrowheads="1"/>
            </p:cNvSpPr>
            <p:nvPr/>
          </p:nvSpPr>
          <p:spPr bwMode="auto">
            <a:xfrm>
              <a:off x="834" y="3606"/>
              <a:ext cx="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/>
                <a:t>&lt;</a:t>
              </a:r>
            </a:p>
          </p:txBody>
        </p:sp>
        <p:sp>
          <p:nvSpPr>
            <p:cNvPr id="38930" name="Text Box 9"/>
            <p:cNvSpPr txBox="1">
              <a:spLocks noChangeArrowheads="1"/>
            </p:cNvSpPr>
            <p:nvPr/>
          </p:nvSpPr>
          <p:spPr bwMode="auto">
            <a:xfrm>
              <a:off x="1400" y="3594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</p:grpSp>
      <p:pic>
        <p:nvPicPr>
          <p:cNvPr id="38919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046663"/>
            <a:ext cx="2943225" cy="30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6" y="2085975"/>
            <a:ext cx="2888036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5"/>
          <p:cNvSpPr txBox="1">
            <a:spLocks noChangeArrowheads="1"/>
          </p:cNvSpPr>
          <p:nvPr/>
        </p:nvSpPr>
        <p:spPr>
          <a:xfrm>
            <a:off x="266699" y="990600"/>
            <a:ext cx="8562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Most solutions are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nonideal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deviate from </a:t>
            </a:r>
            <a:r>
              <a:rPr kumimoji="0" lang="en-US" alt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Raoult’s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law!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41844" y="1510784"/>
            <a:ext cx="2415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u="sng" dirty="0" smtClean="0">
                <a:solidFill>
                  <a:srgbClr val="0000FF"/>
                </a:solidFill>
              </a:rPr>
              <a:t>Positive Deviation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18569" y="1567934"/>
            <a:ext cx="2545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u="sng" dirty="0" smtClean="0">
                <a:solidFill>
                  <a:srgbClr val="0000FF"/>
                </a:solidFill>
              </a:rPr>
              <a:t>Negative Deviation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-76200" y="4987925"/>
            <a:ext cx="46863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baseline="-25000" dirty="0" smtClean="0"/>
              <a:t>T </a:t>
            </a:r>
            <a:r>
              <a:rPr lang="en-US" dirty="0" smtClean="0"/>
              <a:t>are </a:t>
            </a:r>
            <a:r>
              <a:rPr lang="en-US" dirty="0"/>
              <a:t>greater </a:t>
            </a:r>
            <a:r>
              <a:rPr lang="en-US" dirty="0" smtClean="0"/>
              <a:t>than predicted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-609599" y="616267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and B hate each other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		and want to get out!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02671" y="4430"/>
            <a:ext cx="8686800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Raoult’s</a:t>
            </a: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Law (Liquid-Liquid Mixture)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505325" y="4987925"/>
            <a:ext cx="46863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smtClean="0"/>
              <a:t>P</a:t>
            </a:r>
            <a:r>
              <a:rPr lang="en-US" baseline="-25000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P</a:t>
            </a:r>
            <a:r>
              <a:rPr lang="en-US" baseline="-25000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P</a:t>
            </a:r>
            <a:r>
              <a:rPr lang="en-US" baseline="-25000" dirty="0" smtClean="0"/>
              <a:t>T </a:t>
            </a:r>
            <a:r>
              <a:rPr lang="en-US" dirty="0" smtClean="0"/>
              <a:t>are smaller than predicted</a:t>
            </a:r>
            <a:endParaRPr lang="en-US" i="1" dirty="0"/>
          </a:p>
        </p:txBody>
      </p:sp>
      <p:grpSp>
        <p:nvGrpSpPr>
          <p:cNvPr id="28" name="Group 10"/>
          <p:cNvGrpSpPr>
            <a:grpSpLocks/>
          </p:cNvGrpSpPr>
          <p:nvPr/>
        </p:nvGrpSpPr>
        <p:grpSpPr bwMode="auto">
          <a:xfrm>
            <a:off x="5565775" y="5400672"/>
            <a:ext cx="2655888" cy="723900"/>
            <a:chOff x="362" y="3480"/>
            <a:chExt cx="1673" cy="456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62" y="3493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A-B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964" y="3486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A-A</a:t>
              </a: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428" y="3480"/>
              <a:ext cx="6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Force</a:t>
              </a:r>
            </a:p>
            <a:p>
              <a:pPr algn="ctr"/>
              <a:r>
                <a:rPr lang="en-US" dirty="0"/>
                <a:t>B-B</a:t>
              </a:r>
            </a:p>
          </p:txBody>
        </p:sp>
        <p:sp>
          <p:nvSpPr>
            <p:cNvPr id="32" name="Text Box 8"/>
            <p:cNvSpPr txBox="1">
              <a:spLocks noChangeArrowheads="1"/>
            </p:cNvSpPr>
            <p:nvPr/>
          </p:nvSpPr>
          <p:spPr bwMode="auto">
            <a:xfrm>
              <a:off x="834" y="3606"/>
              <a:ext cx="2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dirty="0" smtClean="0"/>
                <a:t>&gt;</a:t>
              </a:r>
              <a:endParaRPr lang="en-US" sz="2800" dirty="0"/>
            </a:p>
          </p:txBody>
        </p:sp>
        <p:sp>
          <p:nvSpPr>
            <p:cNvPr id="33" name="Text Box 9"/>
            <p:cNvSpPr txBox="1">
              <a:spLocks noChangeArrowheads="1"/>
            </p:cNvSpPr>
            <p:nvPr/>
          </p:nvSpPr>
          <p:spPr bwMode="auto">
            <a:xfrm>
              <a:off x="1400" y="3594"/>
              <a:ext cx="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581401" y="6162675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and B like each other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		and want to stay together!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8915" grpId="0" animBg="1"/>
      <p:bldP spid="25" grpId="0"/>
      <p:bldP spid="27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smtClean="0"/>
              <a:t>Solutions and Cooking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074" y="3800475"/>
            <a:ext cx="8667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Adding salt (non-volatile solute) to water (solvent) will: </a:t>
            </a:r>
            <a:endParaRPr lang="en-US" sz="2800" dirty="0"/>
          </a:p>
        </p:txBody>
      </p:sp>
      <p:pic>
        <p:nvPicPr>
          <p:cNvPr id="21506" name="Picture 2" descr="http://mentalfloss.com/sites/default/files/styles/article_640x430/public/istock_00001156203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24" y="927794"/>
            <a:ext cx="4168775" cy="28008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38313" y="4514850"/>
            <a:ext cx="5614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reduce the time it takes to heat up.</a:t>
            </a:r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make the water boil hotter.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smtClean="0"/>
              <a:t>Solutions and Cooking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09700"/>
            <a:ext cx="1943100" cy="5715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altLang="en-US" sz="2400" dirty="0" err="1" smtClean="0"/>
              <a:t>Raoult’s</a:t>
            </a:r>
            <a:r>
              <a:rPr lang="en-US" altLang="en-US" sz="2400" dirty="0" smtClean="0"/>
              <a:t> law:</a:t>
            </a:r>
          </a:p>
          <a:p>
            <a:pPr eaLnBrk="1" hangingPunct="1">
              <a:buNone/>
            </a:pPr>
            <a:endParaRPr lang="en-US" altLang="en-US" sz="2400" dirty="0" smtClean="0"/>
          </a:p>
        </p:txBody>
      </p:sp>
      <p:pic>
        <p:nvPicPr>
          <p:cNvPr id="18436" name="Picture 4" descr="boiling 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9316" y="1401045"/>
            <a:ext cx="3214133" cy="281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3975" y="942975"/>
            <a:ext cx="645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Adding salt (non-volatile solute) to water (solvent)</a:t>
            </a: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815093" y="5310189"/>
            <a:ext cx="7475714" cy="104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7030A0"/>
                </a:solidFill>
              </a:rPr>
              <a:t>As solute is added, the vapor pressure decreases, more energy (higher boiling point) is required for the vapor pressure to equal atmospheric pressure!</a:t>
            </a:r>
            <a:endParaRPr lang="en-US" altLang="en-US" sz="20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24991" y="45016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3200" b="1" baseline="-25000" dirty="0" smtClean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848541" y="45243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34691" y="45016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3200" b="1" baseline="-25000" dirty="0" smtClean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258241" y="45243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95300" y="4587359"/>
            <a:ext cx="209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moles of solute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81716" y="4495800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564997" y="1958459"/>
            <a:ext cx="19944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8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altLang="en-US" sz="28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0550" y="2611815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US" altLang="en-US" sz="2000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30000" dirty="0" smtClean="0">
                <a:solidFill>
                  <a:schemeClr val="hlink"/>
                </a:solidFill>
              </a:rPr>
              <a:t>0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= vapor pressure of pure solvent</a:t>
            </a:r>
            <a:endParaRPr lang="en-US" altLang="en-US" sz="2000" b="1" i="1" dirty="0" smtClean="0">
              <a:solidFill>
                <a:schemeClr val="hlink"/>
              </a:solidFill>
            </a:endParaRPr>
          </a:p>
          <a:p>
            <a:pPr marL="342900" lvl="1" indent="-342900">
              <a:defRPr/>
            </a:pPr>
            <a:r>
              <a:rPr lang="en-US" altLang="en-US" sz="2000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i="1" dirty="0" smtClean="0"/>
              <a:t>  </a:t>
            </a:r>
            <a:r>
              <a:rPr lang="en-US" altLang="en-US" sz="2000" dirty="0" smtClean="0"/>
              <a:t>= vapor pressure of the solution </a:t>
            </a:r>
          </a:p>
          <a:p>
            <a:pPr marL="342900" lvl="1" indent="-342900">
              <a:defRPr/>
            </a:pPr>
            <a:r>
              <a:rPr lang="en-US" altLang="en-US" sz="2000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i="1" dirty="0" smtClean="0"/>
              <a:t>  </a:t>
            </a:r>
            <a:r>
              <a:rPr lang="en-US" altLang="en-US" sz="2000" dirty="0" smtClean="0"/>
              <a:t>= mole fraction of solvent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87241" y="4501634"/>
            <a:ext cx="182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0000FF"/>
                </a:solidFill>
              </a:rPr>
              <a:t>Boiling Pt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887141" y="45243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053343" y="6376988"/>
            <a:ext cx="4985632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 smtClean="0"/>
              <a:t>AKA Boiling Point Elevation.</a:t>
            </a:r>
            <a:endParaRPr lang="en-US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smtClean="0"/>
              <a:t>Boiling Point Elevation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14425"/>
            <a:ext cx="8531226" cy="4302716"/>
          </a:xfr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As expected from </a:t>
            </a:r>
            <a:r>
              <a:rPr lang="en-US" altLang="en-US" sz="2400" dirty="0" err="1" smtClean="0"/>
              <a:t>Raoult’s</a:t>
            </a:r>
            <a:r>
              <a:rPr lang="en-US" altLang="en-US" sz="2400" dirty="0" smtClean="0"/>
              <a:t> law, which predicts lower vapor pressure, boiling temperature elevation is determined by the </a:t>
            </a:r>
            <a:r>
              <a:rPr lang="en-US" altLang="en-US" sz="2400" u="sng" dirty="0" smtClean="0"/>
              <a:t>number of moles of solute </a:t>
            </a:r>
            <a:r>
              <a:rPr lang="en-US" altLang="en-US" sz="2400" dirty="0" smtClean="0"/>
              <a:t>dissolved in the solution: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400" dirty="0" smtClean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 smtClean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 smtClean="0">
              <a:sym typeface="Symbol" pitchFamily="18" charset="2"/>
            </a:endParaRP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dirty="0" smtClean="0">
                <a:sym typeface="Symbol" pitchFamily="18" charset="2"/>
              </a:rPr>
              <a:t></a:t>
            </a:r>
            <a:r>
              <a:rPr lang="en-US" altLang="en-US" sz="2400" i="1" dirty="0" smtClean="0">
                <a:sym typeface="Symbol" pitchFamily="18" charset="2"/>
              </a:rPr>
              <a:t>T</a:t>
            </a:r>
            <a:r>
              <a:rPr lang="en-US" altLang="en-US" sz="2400" baseline="-25000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 – the change in boiling point (</a:t>
            </a:r>
            <a:r>
              <a:rPr lang="en-US" sz="2400" dirty="0" smtClean="0"/>
              <a:t>°C</a:t>
            </a:r>
            <a:r>
              <a:rPr lang="en-US" altLang="en-US" sz="2400" dirty="0" smtClean="0">
                <a:sym typeface="Symbol" pitchFamily="18" charset="2"/>
              </a:rPr>
              <a:t>)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 smtClean="0">
                <a:sym typeface="Symbol" pitchFamily="18" charset="2"/>
              </a:rPr>
              <a:t>m</a:t>
            </a:r>
            <a:r>
              <a:rPr lang="en-US" altLang="en-US" sz="2400" dirty="0" smtClean="0">
                <a:sym typeface="Symbol" pitchFamily="18" charset="2"/>
              </a:rPr>
              <a:t> – </a:t>
            </a:r>
            <a:r>
              <a:rPr lang="en-US" altLang="en-US" sz="2400" dirty="0" err="1" smtClean="0">
                <a:sym typeface="Symbol" pitchFamily="18" charset="2"/>
              </a:rPr>
              <a:t>molality</a:t>
            </a:r>
            <a:r>
              <a:rPr lang="en-US" altLang="en-US" sz="2400" dirty="0" smtClean="0">
                <a:sym typeface="Symbol" pitchFamily="18" charset="2"/>
              </a:rPr>
              <a:t> of the solution (mol/kg)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 smtClean="0">
                <a:sym typeface="Symbol" pitchFamily="18" charset="2"/>
              </a:rPr>
              <a:t>K</a:t>
            </a:r>
            <a:r>
              <a:rPr lang="en-US" altLang="en-US" sz="2400" baseline="-25000" dirty="0" smtClean="0">
                <a:sym typeface="Symbol" pitchFamily="18" charset="2"/>
              </a:rPr>
              <a:t>b</a:t>
            </a:r>
            <a:r>
              <a:rPr lang="en-US" altLang="en-US" sz="2400" dirty="0" smtClean="0">
                <a:sym typeface="Symbol" pitchFamily="18" charset="2"/>
              </a:rPr>
              <a:t> – boiling point elevation constant (</a:t>
            </a:r>
            <a:r>
              <a:rPr lang="en-US" sz="2400" dirty="0"/>
              <a:t>°C/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altLang="en-US" sz="2400" dirty="0" err="1">
                <a:sym typeface="Symbol" pitchFamily="18" charset="2"/>
              </a:rPr>
              <a:t>mol</a:t>
            </a:r>
            <a:r>
              <a:rPr lang="en-US" altLang="en-US" sz="2400" dirty="0">
                <a:sym typeface="Symbol" pitchFamily="18" charset="2"/>
              </a:rPr>
              <a:t>/kg</a:t>
            </a:r>
            <a:r>
              <a:rPr lang="en-US" altLang="en-US" sz="2400" dirty="0" smtClean="0">
                <a:sym typeface="Symbol" pitchFamily="18" charset="2"/>
              </a:rPr>
              <a:t>) or </a:t>
            </a:r>
            <a:r>
              <a:rPr lang="en-US" sz="2400" dirty="0"/>
              <a:t>°</a:t>
            </a:r>
            <a:r>
              <a:rPr lang="en-US" sz="2400" dirty="0" smtClean="0"/>
              <a:t>C/</a:t>
            </a:r>
            <a:r>
              <a:rPr lang="en-US" sz="2400" i="1" dirty="0" smtClean="0">
                <a:sym typeface="Symbol" pitchFamily="18" charset="2"/>
              </a:rPr>
              <a:t>m</a:t>
            </a:r>
            <a:r>
              <a:rPr lang="en-US" sz="2400" dirty="0" smtClean="0">
                <a:sym typeface="Symbol" pitchFamily="18" charset="2"/>
              </a:rPr>
              <a:t>)</a:t>
            </a:r>
            <a:endParaRPr lang="en-US" altLang="en-US" sz="2400" dirty="0" smtClean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25452" y="3158550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3200" i="1" dirty="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dirty="0" smtClean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altLang="en-US" sz="3200" i="1" dirty="0" err="1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i="1" dirty="0" err="1" smtClean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altLang="en-US" sz="3200" i="1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9930" y="2491860"/>
            <a:ext cx="6715819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change in </a:t>
            </a:r>
            <a:r>
              <a:rPr lang="en-US" altLang="en-US" sz="2000" dirty="0" err="1" smtClean="0"/>
              <a:t>bp</a:t>
            </a:r>
            <a:r>
              <a:rPr lang="en-US" altLang="en-US" sz="2000" dirty="0" smtClean="0"/>
              <a:t> temperature (</a:t>
            </a:r>
            <a:r>
              <a:rPr lang="en-US" altLang="en-US" sz="2000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2000" i="1" dirty="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2000" baseline="-25000" dirty="0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2000" dirty="0" smtClean="0"/>
              <a:t>)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altLang="en-US" sz="2000" dirty="0" smtClean="0"/>
              <a:t>molality of the solution (</a:t>
            </a:r>
            <a:r>
              <a:rPr lang="en-US" altLang="en-US" sz="2000" i="1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altLang="en-US" sz="2000" dirty="0" smtClean="0"/>
              <a:t>)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8" name="Rectangle 7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538</a:t>
              </a:r>
              <a:endParaRPr lang="en-US" sz="24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105025" y="5686246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Note:  the </a:t>
            </a:r>
            <a:r>
              <a:rPr lang="en-US" altLang="en-US" i="1" dirty="0" smtClean="0"/>
              <a:t>K</a:t>
            </a:r>
            <a:r>
              <a:rPr lang="en-US" altLang="en-US" i="1" baseline="-25000" dirty="0" smtClean="0"/>
              <a:t>b</a:t>
            </a:r>
            <a:r>
              <a:rPr lang="en-US" altLang="en-US" dirty="0" smtClean="0"/>
              <a:t> value only depends on the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</a:p>
          <a:p>
            <a:r>
              <a:rPr lang="en-US" altLang="en-US" dirty="0" smtClean="0"/>
              <a:t>            the </a:t>
            </a:r>
            <a:r>
              <a:rPr lang="en-US" altLang="en-US" dirty="0" err="1" smtClean="0"/>
              <a:t>molality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depends on the concentration of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solute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smtClean="0"/>
              <a:t>Solutions and Cooking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5349" y="3238500"/>
            <a:ext cx="730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Adding salt (non-volatile solute) to water (solvent) will: </a:t>
            </a:r>
            <a:endParaRPr lang="en-US" sz="2400" dirty="0"/>
          </a:p>
        </p:txBody>
      </p:sp>
      <p:pic>
        <p:nvPicPr>
          <p:cNvPr id="21506" name="Picture 2" descr="http://mentalfloss.com/sites/default/files/styles/article_640x430/public/istock_000011562034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0675" y="918270"/>
            <a:ext cx="3384550" cy="22739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52587" y="4038600"/>
            <a:ext cx="57816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make the water boil hotter </a:t>
            </a:r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endParaRPr lang="en-US" sz="2800" dirty="0" smtClean="0"/>
          </a:p>
          <a:p>
            <a:pPr marL="342900" indent="-342900">
              <a:buAutoNum type="arabicParenR"/>
            </a:pPr>
            <a:r>
              <a:rPr lang="en-US" sz="2800" dirty="0" smtClean="0"/>
              <a:t>reduce the time it takes to heat up.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790700" y="5905500"/>
            <a:ext cx="5108864" cy="285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90700" y="5906427"/>
            <a:ext cx="5086350" cy="265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033462" y="4771936"/>
            <a:ext cx="7019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boiling point of water increases from 100°C (212°F) to 102°C (216°F) upon the addition of salt.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smtClean="0"/>
              <a:t>Freezing Point Depression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8" name="Rectangle 7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539</a:t>
              </a:r>
              <a:endParaRPr lang="en-US" sz="2400" b="1" dirty="0"/>
            </a:p>
          </p:txBody>
        </p:sp>
      </p:grpSp>
      <p:pic>
        <p:nvPicPr>
          <p:cNvPr id="22530" name="Picture 2" descr="http://i.cdn.turner.com/cnn/2010/TRAVEL/12/22/airplane.deicing/t1larg.deicing.g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1348688"/>
            <a:ext cx="3773715" cy="2122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surfguppy.com/wp-content/uploads/2014/04/SOLUBILITY-non-volatile-friends-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35" y="3820205"/>
            <a:ext cx="3923393" cy="2513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www.learner.org/courses/chemistry/images/lrg_img/Freezing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636" y="1232575"/>
            <a:ext cx="4208946" cy="22968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youngcardriver.com/wp-content/uploads/2014/01/collant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2" y="3979862"/>
            <a:ext cx="3690711" cy="16921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412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smtClean="0"/>
              <a:t>Freezing Point Depression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114425"/>
            <a:ext cx="8531226" cy="3933384"/>
          </a:xfrm>
        </p:spPr>
        <p:txBody>
          <a:bodyPr wrap="square">
            <a:spAutoFit/>
          </a:bodyPr>
          <a:lstStyle/>
          <a:p>
            <a:r>
              <a:rPr lang="en-US" altLang="en-US" sz="2400" dirty="0"/>
              <a:t>Addition of a nonvolatile solute to a solution lowers the freezing point of the solution relative to the pure </a:t>
            </a:r>
            <a:r>
              <a:rPr lang="en-US" altLang="en-US" sz="2400" dirty="0" smtClean="0"/>
              <a:t>solvent:</a:t>
            </a:r>
          </a:p>
          <a:p>
            <a:pPr lvl="1" eaLnBrk="1" hangingPunct="1">
              <a:spcBef>
                <a:spcPct val="40000"/>
              </a:spcBef>
            </a:pPr>
            <a:endParaRPr lang="en-US" altLang="en-US" sz="2400" dirty="0" smtClean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 smtClean="0">
              <a:sym typeface="Symbol" pitchFamily="18" charset="2"/>
            </a:endParaRPr>
          </a:p>
          <a:p>
            <a:pPr lvl="1" eaLnBrk="1" hangingPunct="1">
              <a:spcBef>
                <a:spcPct val="40000"/>
              </a:spcBef>
            </a:pPr>
            <a:endParaRPr lang="en-US" altLang="en-US" sz="2400" dirty="0" smtClean="0">
              <a:sym typeface="Symbol" pitchFamily="18" charset="2"/>
            </a:endParaRP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dirty="0">
                <a:sym typeface="Symbol" pitchFamily="18" charset="2"/>
              </a:rPr>
              <a:t></a:t>
            </a:r>
            <a:r>
              <a:rPr lang="en-US" altLang="en-US" sz="2400" i="1" dirty="0" err="1">
                <a:sym typeface="Symbol" pitchFamily="18" charset="2"/>
              </a:rPr>
              <a:t>T</a:t>
            </a:r>
            <a:r>
              <a:rPr lang="en-US" altLang="en-US" sz="2400" baseline="-25000" dirty="0" err="1">
                <a:sym typeface="Symbol" pitchFamily="18" charset="2"/>
              </a:rPr>
              <a:t>f</a:t>
            </a:r>
            <a:r>
              <a:rPr lang="en-US" altLang="en-US" sz="2400" dirty="0">
                <a:sym typeface="Symbol" pitchFamily="18" charset="2"/>
              </a:rPr>
              <a:t> – the change in </a:t>
            </a:r>
            <a:r>
              <a:rPr lang="en-US" altLang="en-US" sz="2400" dirty="0" smtClean="0">
                <a:sym typeface="Symbol" pitchFamily="18" charset="2"/>
              </a:rPr>
              <a:t>freezing/melting point (</a:t>
            </a:r>
            <a:r>
              <a:rPr lang="en-US" sz="2400" dirty="0" smtClean="0"/>
              <a:t>°C)</a:t>
            </a:r>
            <a:endParaRPr lang="en-US" altLang="en-US" sz="2400" dirty="0" smtClean="0">
              <a:sym typeface="Symbol" pitchFamily="18" charset="2"/>
            </a:endParaRP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 smtClean="0">
                <a:sym typeface="Symbol" pitchFamily="18" charset="2"/>
              </a:rPr>
              <a:t>m</a:t>
            </a:r>
            <a:r>
              <a:rPr lang="en-US" altLang="en-US" sz="2400" dirty="0" smtClean="0">
                <a:sym typeface="Symbol" pitchFamily="18" charset="2"/>
              </a:rPr>
              <a:t> – </a:t>
            </a:r>
            <a:r>
              <a:rPr lang="en-US" altLang="en-US" sz="2400" dirty="0" err="1" smtClean="0">
                <a:sym typeface="Symbol" pitchFamily="18" charset="2"/>
              </a:rPr>
              <a:t>molality</a:t>
            </a:r>
            <a:r>
              <a:rPr lang="en-US" altLang="en-US" sz="2400" dirty="0" smtClean="0">
                <a:sym typeface="Symbol" pitchFamily="18" charset="2"/>
              </a:rPr>
              <a:t> of the solution (mol/kg)</a:t>
            </a:r>
          </a:p>
          <a:p>
            <a:pPr lvl="1">
              <a:spcBef>
                <a:spcPct val="40000"/>
              </a:spcBef>
              <a:buFont typeface="Arial" pitchFamily="34" charset="0"/>
              <a:buChar char="•"/>
            </a:pPr>
            <a:r>
              <a:rPr lang="en-US" altLang="en-US" sz="2400" i="1" dirty="0" err="1" smtClean="0">
                <a:sym typeface="Symbol" pitchFamily="18" charset="2"/>
              </a:rPr>
              <a:t>K</a:t>
            </a:r>
            <a:r>
              <a:rPr lang="en-US" altLang="en-US" sz="2400" baseline="-25000" dirty="0" err="1" smtClean="0">
                <a:sym typeface="Symbol" pitchFamily="18" charset="2"/>
              </a:rPr>
              <a:t>f</a:t>
            </a:r>
            <a:r>
              <a:rPr lang="en-US" altLang="en-US" sz="2400" dirty="0" smtClean="0">
                <a:sym typeface="Symbol" pitchFamily="18" charset="2"/>
              </a:rPr>
              <a:t> – </a:t>
            </a:r>
            <a:r>
              <a:rPr lang="en-US" altLang="en-US" sz="2400" dirty="0">
                <a:sym typeface="Symbol" pitchFamily="18" charset="2"/>
              </a:rPr>
              <a:t>freezing point depression constant </a:t>
            </a:r>
            <a:r>
              <a:rPr lang="en-US" altLang="en-US" sz="2400" dirty="0" smtClean="0">
                <a:sym typeface="Symbol" pitchFamily="18" charset="2"/>
              </a:rPr>
              <a:t>(</a:t>
            </a:r>
            <a:r>
              <a:rPr lang="en-US" sz="2400" dirty="0" smtClean="0"/>
              <a:t>°</a:t>
            </a:r>
            <a:r>
              <a:rPr lang="en-US" sz="2400" dirty="0"/>
              <a:t>C/</a:t>
            </a:r>
            <a:r>
              <a:rPr lang="en-US" sz="2400" dirty="0">
                <a:sym typeface="Symbol" pitchFamily="18" charset="2"/>
              </a:rPr>
              <a:t>(</a:t>
            </a:r>
            <a:r>
              <a:rPr lang="en-US" altLang="en-US" sz="2400" dirty="0" err="1">
                <a:sym typeface="Symbol" pitchFamily="18" charset="2"/>
              </a:rPr>
              <a:t>mol</a:t>
            </a:r>
            <a:r>
              <a:rPr lang="en-US" altLang="en-US" sz="2400" dirty="0">
                <a:sym typeface="Symbol" pitchFamily="18" charset="2"/>
              </a:rPr>
              <a:t>/kg) or </a:t>
            </a:r>
            <a:r>
              <a:rPr lang="en-US" sz="2400" dirty="0"/>
              <a:t>°C/</a:t>
            </a:r>
            <a:r>
              <a:rPr lang="en-US" sz="2400" i="1" dirty="0">
                <a:sym typeface="Symbol" pitchFamily="18" charset="2"/>
              </a:rPr>
              <a:t>m</a:t>
            </a:r>
            <a:r>
              <a:rPr lang="en-US" sz="2400" dirty="0">
                <a:sym typeface="Symbol" pitchFamily="18" charset="2"/>
              </a:rPr>
              <a:t>)</a:t>
            </a:r>
            <a:endParaRPr lang="en-US" altLang="en-US" sz="2400" dirty="0"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6366" y="2882784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248" y="2172552"/>
            <a:ext cx="7097727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change in freezing temperature (</a:t>
            </a:r>
            <a:r>
              <a:rPr lang="en-US" altLang="en-US" sz="2000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2000" i="1" dirty="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2000" baseline="-25000" dirty="0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2000" dirty="0" smtClean="0"/>
              <a:t>)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altLang="en-US" sz="2000" dirty="0" smtClean="0"/>
              <a:t>molality of the solution (</a:t>
            </a:r>
            <a:r>
              <a:rPr lang="en-US" altLang="en-US" sz="2000" i="1" dirty="0" smtClean="0">
                <a:solidFill>
                  <a:srgbClr val="0000FF"/>
                </a:solidFill>
                <a:sym typeface="Symbol" pitchFamily="18" charset="2"/>
              </a:rPr>
              <a:t>m</a:t>
            </a:r>
            <a:r>
              <a:rPr lang="en-US" altLang="en-US" sz="2000" dirty="0" smtClean="0"/>
              <a:t>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105025" y="5686246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Note:  the </a:t>
            </a:r>
            <a:r>
              <a:rPr lang="en-US" altLang="en-US" i="1" dirty="0" err="1" smtClean="0"/>
              <a:t>K</a:t>
            </a:r>
            <a:r>
              <a:rPr lang="en-US" altLang="en-US" i="1" baseline="-25000" dirty="0" err="1" smtClean="0"/>
              <a:t>f</a:t>
            </a:r>
            <a:r>
              <a:rPr lang="en-US" altLang="en-US" dirty="0" smtClean="0"/>
              <a:t> value only depends on the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solvent</a:t>
            </a:r>
          </a:p>
          <a:p>
            <a:r>
              <a:rPr lang="en-US" altLang="en-US" dirty="0" smtClean="0"/>
              <a:t>            the </a:t>
            </a:r>
            <a:r>
              <a:rPr lang="en-US" altLang="en-US" dirty="0" err="1" smtClean="0"/>
              <a:t>molality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depends on the concentration of </a:t>
            </a:r>
            <a:r>
              <a:rPr lang="en-US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solute</a:t>
            </a:r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82451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Phase Diagram Solution vs Water</a:t>
            </a:r>
            <a:endParaRPr lang="en-US" sz="4000" u="sng" dirty="0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699" y="1093789"/>
            <a:ext cx="5060502" cy="520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199315" y="1954349"/>
            <a:ext cx="166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Boiling point elevation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791200" y="1988457"/>
            <a:ext cx="856343" cy="566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47543" y="2409371"/>
            <a:ext cx="986971" cy="145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556" y="2230842"/>
            <a:ext cx="1669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333FF"/>
                </a:solidFill>
              </a:rPr>
              <a:t>Freezing point depression</a:t>
            </a:r>
            <a:endParaRPr lang="en-US" sz="2400" dirty="0">
              <a:solidFill>
                <a:srgbClr val="3333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400" y="1988457"/>
            <a:ext cx="856343" cy="566057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99772" y="2358571"/>
            <a:ext cx="1422400" cy="34108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623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1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 smtClean="0"/>
              <a:t>Colligative</a:t>
            </a:r>
            <a:r>
              <a:rPr lang="en-US" altLang="en-US" sz="4000" u="sng" dirty="0" smtClean="0"/>
              <a:t> Properties of Solutions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308" y="2564094"/>
            <a:ext cx="7497124" cy="1706251"/>
          </a:xfrm>
        </p:spPr>
        <p:txBody>
          <a:bodyPr>
            <a:normAutofit fontScale="92500"/>
          </a:bodyPr>
          <a:lstStyle/>
          <a:p>
            <a:r>
              <a:rPr lang="en-US" altLang="en-US" sz="2400" dirty="0" smtClean="0"/>
              <a:t>When solute is introduced into the volume of solvent, the solvent properties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/>
              <a:t>Colligative</a:t>
            </a:r>
            <a:r>
              <a:rPr lang="en-US" altLang="en-US" sz="2400" dirty="0" smtClean="0"/>
              <a:t> properties are properties of solutions that depend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solely on the number of particles dissolved in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754815" y="4838450"/>
            <a:ext cx="6229350" cy="427038"/>
            <a:chOff x="470" y="1459"/>
            <a:chExt cx="3924" cy="2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Vapor-Pressure Lowering</a:t>
              </a:r>
            </a:p>
          </p:txBody>
        </p: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3441" y="1459"/>
              <a:ext cx="953" cy="242"/>
              <a:chOff x="980" y="2240"/>
              <a:chExt cx="953" cy="242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917" cy="233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baseline="-25000" dirty="0"/>
                  <a:t>1 </a:t>
                </a:r>
                <a:r>
                  <a:rPr lang="en-US" i="1" dirty="0"/>
                  <a:t>P </a:t>
                </a:r>
                <a:r>
                  <a:rPr lang="en-US" baseline="-25000" dirty="0"/>
                  <a:t>1</a:t>
                </a:r>
                <a:endParaRPr lang="en-US" i="1" dirty="0"/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535" y="2240"/>
                <a:ext cx="398" cy="174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</p:grpSp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754815" y="5306314"/>
            <a:ext cx="6045201" cy="369888"/>
            <a:chOff x="470" y="2015"/>
            <a:chExt cx="3808" cy="233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b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b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754815" y="5707209"/>
            <a:ext cx="5978525" cy="369888"/>
            <a:chOff x="470" y="2511"/>
            <a:chExt cx="3766" cy="233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1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f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f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754815" y="5969381"/>
            <a:ext cx="6111876" cy="554038"/>
            <a:chOff x="470" y="2979"/>
            <a:chExt cx="3850" cy="349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1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Osmotic Pressure (</a:t>
              </a:r>
              <a:r>
                <a:rPr lang="en-US" b="1" dirty="0">
                  <a:latin typeface="Symbol" pitchFamily="18" charset="2"/>
                </a:rPr>
                <a:t>p</a:t>
              </a:r>
              <a:r>
                <a:rPr lang="en-US" b="1" dirty="0"/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722" cy="34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p</a:t>
              </a:r>
              <a:r>
                <a:rPr lang="en-US" dirty="0"/>
                <a:t> = </a:t>
              </a:r>
              <a:r>
                <a:rPr lang="en-US" i="1" dirty="0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6796" y="960879"/>
            <a:ext cx="824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7030A0"/>
                </a:solidFill>
              </a:rPr>
              <a:t>Solution</a:t>
            </a:r>
            <a:r>
              <a:rPr lang="en-US" sz="2400" dirty="0" smtClean="0"/>
              <a:t>- a homogenous </a:t>
            </a:r>
            <a:r>
              <a:rPr lang="en-US" sz="2400" dirty="0"/>
              <a:t>mixture of </a:t>
            </a:r>
            <a:r>
              <a:rPr lang="en-US" sz="2400" dirty="0" smtClean="0"/>
              <a:t>two </a:t>
            </a:r>
            <a:r>
              <a:rPr lang="en-US" sz="2400" dirty="0"/>
              <a:t>or more </a:t>
            </a:r>
            <a:r>
              <a:rPr lang="en-US" sz="2400" dirty="0" smtClean="0"/>
              <a:t>substances.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" y="149489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Solubility</a:t>
            </a:r>
            <a:r>
              <a:rPr lang="en-US" sz="2400" dirty="0" smtClean="0"/>
              <a:t>- the maximum amount of a </a:t>
            </a:r>
            <a:r>
              <a:rPr lang="en-US" sz="2400" u="sng" dirty="0" smtClean="0"/>
              <a:t>solute</a:t>
            </a:r>
            <a:r>
              <a:rPr lang="en-US" sz="2400" dirty="0" smtClean="0"/>
              <a:t> that will dissolve in a given quantity of </a:t>
            </a:r>
            <a:r>
              <a:rPr lang="en-US" sz="2400" u="sng" dirty="0" smtClean="0"/>
              <a:t>solvent</a:t>
            </a:r>
            <a:r>
              <a:rPr lang="en-US" sz="2400" dirty="0" smtClean="0"/>
              <a:t> at a specific temperature. 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24" name="Rectangle 23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534</a:t>
              </a:r>
              <a:endParaRPr lang="en-US" sz="24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37970" y="4435012"/>
            <a:ext cx="530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 smtClean="0">
                <a:solidFill>
                  <a:srgbClr val="FF0000"/>
                </a:solidFill>
              </a:rPr>
              <a:t>Four types of  </a:t>
            </a:r>
            <a:r>
              <a:rPr lang="en-US" altLang="en-US" sz="2000" u="sng" dirty="0" err="1" smtClean="0">
                <a:solidFill>
                  <a:srgbClr val="FF0000"/>
                </a:solidFill>
              </a:rPr>
              <a:t>colligative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 properties of solutions: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F683-FD92-42BE-B477-B3ED77999026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43011" name="Picture 5" descr="D:\Ramesh dont del\CHANG-11e\Art File\labeled_jpegs\12_labeled_images\cha02680_t1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08403"/>
            <a:ext cx="7162800" cy="31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06025" y="4668449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573" y="5358607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 err="1">
                <a:sym typeface="Symbol" pitchFamily="18" charset="2"/>
              </a:rPr>
              <a:t>T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the change in freezing/melting point (</a:t>
            </a:r>
            <a:r>
              <a:rPr lang="en-US" sz="1600" dirty="0"/>
              <a:t>°C)</a:t>
            </a:r>
            <a:endParaRPr lang="en-US" altLang="en-US" sz="1600" dirty="0">
              <a:sym typeface="Symbol" pitchFamily="18" charset="2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 err="1">
                <a:sym typeface="Symbol" pitchFamily="18" charset="2"/>
              </a:rPr>
              <a:t>K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freezing point depression constant </a:t>
            </a:r>
            <a:r>
              <a:rPr lang="en-US" altLang="en-US" sz="1600" dirty="0" smtClean="0">
                <a:sym typeface="Symbol" pitchFamily="18" charset="2"/>
              </a:rPr>
              <a:t>		(</a:t>
            </a:r>
            <a:r>
              <a:rPr lang="en-US" sz="1600" dirty="0" smtClean="0"/>
              <a:t>°</a:t>
            </a:r>
            <a:r>
              <a:rPr lang="en-US" sz="1600" dirty="0"/>
              <a:t>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2248" y="4668448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3200" i="1" dirty="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dirty="0" smtClean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altLang="en-US" sz="3200" i="1" dirty="0" err="1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i="1" dirty="0" err="1" smtClean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altLang="en-US" sz="3200" i="1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9231" y="5340308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>
                <a:sym typeface="Symbol" pitchFamily="18" charset="2"/>
              </a:rPr>
              <a:t>T</a:t>
            </a:r>
            <a:r>
              <a:rPr lang="en-US" altLang="en-US" sz="1600" baseline="-25000" dirty="0">
                <a:sym typeface="Symbol" pitchFamily="18" charset="2"/>
              </a:rPr>
              <a:t>b</a:t>
            </a:r>
            <a:r>
              <a:rPr lang="en-US" altLang="en-US" sz="1600" dirty="0">
                <a:sym typeface="Symbol" pitchFamily="18" charset="2"/>
              </a:rPr>
              <a:t> – the change in boiling point (</a:t>
            </a:r>
            <a:r>
              <a:rPr lang="en-US" sz="1600" dirty="0"/>
              <a:t>°C</a:t>
            </a:r>
            <a:r>
              <a:rPr lang="en-US" altLang="en-US" sz="1600" dirty="0">
                <a:sym typeface="Symbol" pitchFamily="18" charset="2"/>
              </a:rPr>
              <a:t>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K</a:t>
            </a:r>
            <a:r>
              <a:rPr lang="en-US" altLang="en-US" sz="1600" baseline="-25000" dirty="0">
                <a:sym typeface="Symbol" pitchFamily="18" charset="2"/>
              </a:rPr>
              <a:t>b</a:t>
            </a:r>
            <a:r>
              <a:rPr lang="en-US" altLang="en-US" sz="1600" dirty="0">
                <a:sym typeface="Symbol" pitchFamily="18" charset="2"/>
              </a:rPr>
              <a:t> – boiling point elevation constant </a:t>
            </a:r>
            <a:r>
              <a:rPr lang="en-US" altLang="en-US" sz="1600" dirty="0" smtClean="0">
                <a:sym typeface="Symbol" pitchFamily="18" charset="2"/>
              </a:rPr>
              <a:t>			(</a:t>
            </a:r>
            <a:r>
              <a:rPr lang="en-US" sz="1600" dirty="0" smtClean="0"/>
              <a:t>°</a:t>
            </a:r>
            <a:r>
              <a:rPr lang="en-US" sz="1600" dirty="0"/>
              <a:t>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 err="1" smtClean="0"/>
              <a:t>fp</a:t>
            </a:r>
            <a:r>
              <a:rPr lang="en-US" altLang="en-US" sz="4000" u="sng" dirty="0" smtClean="0"/>
              <a:t> Depression and </a:t>
            </a:r>
            <a:r>
              <a:rPr lang="en-US" altLang="en-US" sz="4000" u="sng" dirty="0" err="1" smtClean="0"/>
              <a:t>bp</a:t>
            </a:r>
            <a:r>
              <a:rPr lang="en-US" altLang="en-US" sz="4000" u="sng" dirty="0" smtClean="0"/>
              <a:t>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57730" cy="45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12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6" name="Rectangle 5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</a:t>
              </a:r>
            </a:p>
            <a:p>
              <a:r>
                <a:rPr lang="en-US" sz="2400" b="1" dirty="0" smtClean="0"/>
                <a:t>Page 520</a:t>
              </a:r>
              <a:endParaRPr lang="en-US" sz="2400" b="1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072761" y="4184545"/>
            <a:ext cx="6904912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817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u="sng" dirty="0" err="1" smtClean="0"/>
              <a:t>Colligative</a:t>
            </a:r>
            <a:r>
              <a:rPr lang="en-US" altLang="en-US" sz="4000" u="sng" dirty="0" smtClean="0"/>
              <a:t> Properties of Solutions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308" y="2564094"/>
            <a:ext cx="7497124" cy="1706251"/>
          </a:xfrm>
        </p:spPr>
        <p:txBody>
          <a:bodyPr>
            <a:normAutofit fontScale="92500"/>
          </a:bodyPr>
          <a:lstStyle/>
          <a:p>
            <a:r>
              <a:rPr lang="en-US" altLang="en-US" sz="2400" dirty="0" smtClean="0"/>
              <a:t>When solute is introduced into the volume of solvent, the solvent properties change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/>
              <a:t>Colligative</a:t>
            </a:r>
            <a:r>
              <a:rPr lang="en-US" altLang="en-US" sz="2400" dirty="0" smtClean="0"/>
              <a:t> properties are properties of solutions that depend 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solely on the number of particles dissolved in the solution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1754815" y="4838450"/>
            <a:ext cx="6229350" cy="427038"/>
            <a:chOff x="470" y="1459"/>
            <a:chExt cx="3924" cy="269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16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Vapor-Pressure Lowering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441" y="1459"/>
              <a:ext cx="953" cy="242"/>
              <a:chOff x="980" y="2240"/>
              <a:chExt cx="953" cy="242"/>
            </a:xfrm>
          </p:grpSpPr>
          <p:sp>
            <p:nvSpPr>
              <p:cNvPr id="8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917" cy="233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i="1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i="1" dirty="0"/>
                  <a:t>X</a:t>
                </a:r>
                <a:r>
                  <a:rPr lang="en-US" baseline="-25000" dirty="0"/>
                  <a:t>1 </a:t>
                </a:r>
                <a:r>
                  <a:rPr lang="en-US" i="1" dirty="0"/>
                  <a:t>P </a:t>
                </a:r>
                <a:r>
                  <a:rPr lang="en-US" baseline="-25000" dirty="0"/>
                  <a:t>1</a:t>
                </a:r>
                <a:endParaRPr lang="en-US" i="1" dirty="0"/>
              </a:p>
            </p:txBody>
          </p:sp>
          <p:sp>
            <p:nvSpPr>
              <p:cNvPr id="9" name="Text Box 29"/>
              <p:cNvSpPr txBox="1">
                <a:spLocks noChangeArrowheads="1"/>
              </p:cNvSpPr>
              <p:nvPr/>
            </p:nvSpPr>
            <p:spPr bwMode="auto">
              <a:xfrm>
                <a:off x="1535" y="2240"/>
                <a:ext cx="398" cy="174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200" dirty="0"/>
                  <a:t>0</a:t>
                </a:r>
              </a:p>
            </p:txBody>
          </p:sp>
        </p:grp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54815" y="5306314"/>
            <a:ext cx="6045201" cy="369888"/>
            <a:chOff x="470" y="2015"/>
            <a:chExt cx="3808" cy="233"/>
          </a:xfrm>
        </p:grpSpPr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14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Boiling-Point Elevation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74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b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b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754815" y="5707209"/>
            <a:ext cx="5978525" cy="369888"/>
            <a:chOff x="470" y="2511"/>
            <a:chExt cx="3766" cy="233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16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Freezing-Point Depression</a:t>
              </a:r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6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Symbol" pitchFamily="18" charset="2"/>
                </a:rPr>
                <a:t>D</a:t>
              </a:r>
              <a:r>
                <a:rPr lang="en-US" i="1"/>
                <a:t>T</a:t>
              </a:r>
              <a:r>
                <a:rPr lang="en-US" baseline="-25000"/>
                <a:t>f</a:t>
              </a:r>
              <a:r>
                <a:rPr lang="en-US"/>
                <a:t> = </a:t>
              </a:r>
              <a:r>
                <a:rPr lang="en-US" i="1"/>
                <a:t>K</a:t>
              </a:r>
              <a:r>
                <a:rPr lang="en-US" baseline="-25000"/>
                <a:t>f</a:t>
              </a:r>
              <a:r>
                <a:rPr lang="en-US"/>
                <a:t> </a:t>
              </a:r>
              <a:r>
                <a:rPr lang="en-US" i="1"/>
                <a:t>m</a:t>
              </a:r>
              <a:endParaRPr lang="en-US"/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754815" y="5969381"/>
            <a:ext cx="6111876" cy="554038"/>
            <a:chOff x="470" y="2979"/>
            <a:chExt cx="3850" cy="349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13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b="1" dirty="0"/>
                <a:t>Osmotic Pressure (</a:t>
              </a:r>
              <a:r>
                <a:rPr lang="en-US" b="1" dirty="0">
                  <a:latin typeface="Symbol" pitchFamily="18" charset="2"/>
                </a:rPr>
                <a:t>p</a:t>
              </a:r>
              <a:r>
                <a:rPr lang="en-US" b="1" dirty="0"/>
                <a:t>)</a:t>
              </a:r>
            </a:p>
          </p:txBody>
        </p: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722" cy="349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i="1" dirty="0">
                  <a:latin typeface="Symbol" pitchFamily="18" charset="2"/>
                </a:rPr>
                <a:t>p</a:t>
              </a:r>
              <a:r>
                <a:rPr lang="en-US" dirty="0"/>
                <a:t> = </a:t>
              </a:r>
              <a:r>
                <a:rPr lang="en-US" i="1" dirty="0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66796" y="960879"/>
            <a:ext cx="8248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rgbClr val="7030A0"/>
                </a:solidFill>
              </a:rPr>
              <a:t>Solution</a:t>
            </a:r>
            <a:r>
              <a:rPr lang="en-US" sz="2400" dirty="0" smtClean="0"/>
              <a:t>- a homogenous </a:t>
            </a:r>
            <a:r>
              <a:rPr lang="en-US" sz="2400" dirty="0"/>
              <a:t>mixture of </a:t>
            </a:r>
            <a:r>
              <a:rPr lang="en-US" sz="2400" dirty="0" smtClean="0"/>
              <a:t>two </a:t>
            </a:r>
            <a:r>
              <a:rPr lang="en-US" sz="2400" dirty="0"/>
              <a:t>or more </a:t>
            </a:r>
            <a:r>
              <a:rPr lang="en-US" sz="2400" dirty="0" smtClean="0"/>
              <a:t>substances.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42925" y="1494892"/>
            <a:ext cx="805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Solubility</a:t>
            </a:r>
            <a:r>
              <a:rPr lang="en-US" sz="2400" dirty="0" smtClean="0"/>
              <a:t>- the maximum amount of a </a:t>
            </a:r>
            <a:r>
              <a:rPr lang="en-US" sz="2400" u="sng" dirty="0" smtClean="0"/>
              <a:t>solute</a:t>
            </a:r>
            <a:r>
              <a:rPr lang="en-US" sz="2400" dirty="0" smtClean="0"/>
              <a:t> that will dissolve in a given quantity of </a:t>
            </a:r>
            <a:r>
              <a:rPr lang="en-US" sz="2400" u="sng" dirty="0" smtClean="0"/>
              <a:t>solvent</a:t>
            </a:r>
            <a:r>
              <a:rPr lang="en-US" sz="2400" dirty="0" smtClean="0"/>
              <a:t> at a specific temperature. </a:t>
            </a:r>
            <a:endParaRPr lang="en-US" sz="2400" dirty="0"/>
          </a:p>
        </p:txBody>
      </p:sp>
      <p:grpSp>
        <p:nvGrpSpPr>
          <p:cNvPr id="13" name="Group 22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24" name="Rectangle 23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534</a:t>
              </a:r>
              <a:endParaRPr lang="en-US" sz="2400" b="1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937970" y="4435012"/>
            <a:ext cx="5302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u="sng" dirty="0" smtClean="0">
                <a:solidFill>
                  <a:srgbClr val="FF0000"/>
                </a:solidFill>
              </a:rPr>
              <a:t>Four types of  </a:t>
            </a:r>
            <a:r>
              <a:rPr lang="en-US" altLang="en-US" sz="2000" u="sng" dirty="0" err="1" smtClean="0">
                <a:solidFill>
                  <a:srgbClr val="FF0000"/>
                </a:solidFill>
              </a:rPr>
              <a:t>colligative</a:t>
            </a:r>
            <a:r>
              <a:rPr lang="en-US" altLang="en-US" sz="2000" u="sng" dirty="0" smtClean="0">
                <a:solidFill>
                  <a:srgbClr val="FF0000"/>
                </a:solidFill>
              </a:rPr>
              <a:t> properties of solutions: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CF683-FD92-42BE-B477-B3ED77999026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43011" name="Picture 5" descr="D:\Ramesh dont del\CHANG-11e\Art File\labeled_jpegs\12_labeled_images\cha02680_t12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08403"/>
            <a:ext cx="7162800" cy="313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306025" y="4668449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0573" y="5358607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 err="1">
                <a:sym typeface="Symbol" pitchFamily="18" charset="2"/>
              </a:rPr>
              <a:t>T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the change in freezing/melting point (</a:t>
            </a:r>
            <a:r>
              <a:rPr lang="en-US" sz="1600" dirty="0"/>
              <a:t>°C)</a:t>
            </a:r>
            <a:endParaRPr lang="en-US" altLang="en-US" sz="1600" dirty="0">
              <a:sym typeface="Symbol" pitchFamily="18" charset="2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 err="1">
                <a:sym typeface="Symbol" pitchFamily="18" charset="2"/>
              </a:rPr>
              <a:t>K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freezing point depression constant </a:t>
            </a:r>
            <a:r>
              <a:rPr lang="en-US" altLang="en-US" sz="1600" dirty="0" smtClean="0">
                <a:sym typeface="Symbol" pitchFamily="18" charset="2"/>
              </a:rPr>
              <a:t>		(</a:t>
            </a:r>
            <a:r>
              <a:rPr lang="en-US" sz="1600" dirty="0" smtClean="0"/>
              <a:t>°</a:t>
            </a:r>
            <a:r>
              <a:rPr lang="en-US" sz="1600" dirty="0"/>
              <a:t>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2248" y="4668448"/>
            <a:ext cx="1854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  <a:sym typeface="Symbol" pitchFamily="18" charset="2"/>
              </a:rPr>
              <a:t></a:t>
            </a:r>
            <a:r>
              <a:rPr lang="en-US" altLang="en-US" sz="3200" i="1" dirty="0" smtClean="0">
                <a:solidFill>
                  <a:srgbClr val="0000FF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dirty="0" smtClean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altLang="en-US" sz="3200" i="1" dirty="0" err="1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 smtClean="0">
                <a:solidFill>
                  <a:srgbClr val="0000FF"/>
                </a:solidFill>
                <a:sym typeface="Symbol" pitchFamily="18" charset="2"/>
              </a:rPr>
              <a:t>b</a:t>
            </a:r>
            <a:r>
              <a:rPr lang="en-US" altLang="en-US" sz="3200" i="1" dirty="0" err="1" smtClean="0">
                <a:solidFill>
                  <a:srgbClr val="0000FF"/>
                </a:solidFill>
                <a:sym typeface="Symbol" pitchFamily="18" charset="2"/>
              </a:rPr>
              <a:t>m</a:t>
            </a:r>
            <a:endParaRPr lang="en-US" altLang="en-US" sz="3200" i="1" dirty="0" smtClean="0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89231" y="5340308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>
                <a:sym typeface="Symbol" pitchFamily="18" charset="2"/>
              </a:rPr>
              <a:t>T</a:t>
            </a:r>
            <a:r>
              <a:rPr lang="en-US" altLang="en-US" sz="1600" baseline="-25000" dirty="0">
                <a:sym typeface="Symbol" pitchFamily="18" charset="2"/>
              </a:rPr>
              <a:t>b</a:t>
            </a:r>
            <a:r>
              <a:rPr lang="en-US" altLang="en-US" sz="1600" dirty="0">
                <a:sym typeface="Symbol" pitchFamily="18" charset="2"/>
              </a:rPr>
              <a:t> – the change in boiling point (</a:t>
            </a:r>
            <a:r>
              <a:rPr lang="en-US" sz="1600" dirty="0"/>
              <a:t>°C</a:t>
            </a:r>
            <a:r>
              <a:rPr lang="en-US" altLang="en-US" sz="1600" dirty="0">
                <a:sym typeface="Symbol" pitchFamily="18" charset="2"/>
              </a:rPr>
              <a:t>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K</a:t>
            </a:r>
            <a:r>
              <a:rPr lang="en-US" altLang="en-US" sz="1600" baseline="-25000" dirty="0">
                <a:sym typeface="Symbol" pitchFamily="18" charset="2"/>
              </a:rPr>
              <a:t>b</a:t>
            </a:r>
            <a:r>
              <a:rPr lang="en-US" altLang="en-US" sz="1600" dirty="0">
                <a:sym typeface="Symbol" pitchFamily="18" charset="2"/>
              </a:rPr>
              <a:t> – boiling point elevation constant </a:t>
            </a:r>
            <a:r>
              <a:rPr lang="en-US" altLang="en-US" sz="1600" dirty="0" smtClean="0">
                <a:sym typeface="Symbol" pitchFamily="18" charset="2"/>
              </a:rPr>
              <a:t>			(</a:t>
            </a:r>
            <a:r>
              <a:rPr lang="en-US" sz="1600" dirty="0" smtClean="0"/>
              <a:t>°</a:t>
            </a:r>
            <a:r>
              <a:rPr lang="en-US" sz="1600" dirty="0"/>
              <a:t>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 err="1" smtClean="0"/>
              <a:t>fp</a:t>
            </a:r>
            <a:r>
              <a:rPr lang="en-US" altLang="en-US" sz="4000" u="sng" dirty="0" smtClean="0"/>
              <a:t> Depression and </a:t>
            </a:r>
            <a:r>
              <a:rPr lang="en-US" altLang="en-US" sz="4000" u="sng" dirty="0" err="1" smtClean="0"/>
              <a:t>bp</a:t>
            </a:r>
            <a:r>
              <a:rPr lang="en-US" altLang="en-US" sz="4000" u="sng" dirty="0" smtClean="0"/>
              <a:t> Elevation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12.8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9"/>
            <a:ext cx="8807450" cy="25556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Ethylene glycol (EG), CH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(OH)CH</a:t>
            </a:r>
            <a:r>
              <a:rPr lang="en-US" baseline="-25000" dirty="0" smtClean="0">
                <a:latin typeface="Arial" charset="0"/>
              </a:rPr>
              <a:t>2</a:t>
            </a:r>
            <a:r>
              <a:rPr lang="en-US" dirty="0" smtClean="0">
                <a:latin typeface="Arial" charset="0"/>
              </a:rPr>
              <a:t>(OH), is a common automobile antifreeze.  It is water soluble and fairly nonvolatile (</a:t>
            </a:r>
            <a:r>
              <a:rPr lang="en-US" dirty="0" err="1" smtClean="0">
                <a:latin typeface="Arial" charset="0"/>
              </a:rPr>
              <a:t>b.p</a:t>
            </a:r>
            <a:r>
              <a:rPr lang="en-US" dirty="0" smtClean="0">
                <a:latin typeface="Arial" charset="0"/>
              </a:rPr>
              <a:t>. 197°C).  Calculate the freezing point of a solution containing 651 g of this substance in 2505 g of water.  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molar mass of ethylene glycol is 62.01 g.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3374" y="3978291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T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dirty="0">
                <a:solidFill>
                  <a:schemeClr val="hlink"/>
                </a:solidFill>
                <a:sym typeface="Symbol" pitchFamily="18" charset="2"/>
              </a:rPr>
              <a:t> = 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K</a:t>
            </a:r>
            <a:r>
              <a:rPr lang="en-US" altLang="en-US" sz="3200" baseline="-25000" dirty="0" err="1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n-US" altLang="en-US" sz="3200" i="1" dirty="0" err="1">
                <a:solidFill>
                  <a:schemeClr val="hlink"/>
                </a:solidFill>
                <a:sym typeface="Symbol" pitchFamily="18" charset="2"/>
              </a:rPr>
              <a:t>m</a:t>
            </a:r>
            <a:endParaRPr lang="en-US" altLang="en-US" sz="3200" i="1" dirty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46776" y="4668449"/>
            <a:ext cx="4572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spcBef>
                <a:spcPct val="40000"/>
              </a:spcBef>
            </a:pPr>
            <a:r>
              <a:rPr lang="en-US" altLang="en-US" sz="1600" dirty="0">
                <a:sym typeface="Symbol" pitchFamily="18" charset="2"/>
              </a:rPr>
              <a:t></a:t>
            </a:r>
            <a:r>
              <a:rPr lang="en-US" altLang="en-US" sz="1600" i="1" dirty="0" err="1">
                <a:sym typeface="Symbol" pitchFamily="18" charset="2"/>
              </a:rPr>
              <a:t>T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the change in freezing/melting point (</a:t>
            </a:r>
            <a:r>
              <a:rPr lang="en-US" sz="1600" dirty="0"/>
              <a:t>°C)</a:t>
            </a:r>
            <a:endParaRPr lang="en-US" altLang="en-US" sz="1600" dirty="0">
              <a:sym typeface="Symbol" pitchFamily="18" charset="2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i="1" dirty="0">
                <a:sym typeface="Symbol" pitchFamily="18" charset="2"/>
              </a:rPr>
              <a:t>m</a:t>
            </a:r>
            <a:r>
              <a:rPr lang="en-US" altLang="en-US" sz="1600" dirty="0">
                <a:sym typeface="Symbol" pitchFamily="18" charset="2"/>
              </a:rPr>
              <a:t> – molality of the solution 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</a:t>
            </a:r>
          </a:p>
          <a:p>
            <a:pPr lvl="1">
              <a:spcBef>
                <a:spcPct val="40000"/>
              </a:spcBef>
            </a:pPr>
            <a:r>
              <a:rPr lang="en-US" altLang="en-US" sz="1600" i="1" dirty="0" err="1">
                <a:sym typeface="Symbol" pitchFamily="18" charset="2"/>
              </a:rPr>
              <a:t>K</a:t>
            </a:r>
            <a:r>
              <a:rPr lang="en-US" altLang="en-US" sz="1600" baseline="-25000" dirty="0" err="1">
                <a:sym typeface="Symbol" pitchFamily="18" charset="2"/>
              </a:rPr>
              <a:t>f</a:t>
            </a:r>
            <a:r>
              <a:rPr lang="en-US" altLang="en-US" sz="1600" dirty="0">
                <a:sym typeface="Symbol" pitchFamily="18" charset="2"/>
              </a:rPr>
              <a:t> – freezing point depression constant </a:t>
            </a:r>
            <a:r>
              <a:rPr lang="en-US" altLang="en-US" sz="1600" dirty="0" smtClean="0">
                <a:sym typeface="Symbol" pitchFamily="18" charset="2"/>
              </a:rPr>
              <a:t>		(</a:t>
            </a:r>
            <a:r>
              <a:rPr lang="en-US" sz="1600" dirty="0" smtClean="0"/>
              <a:t>°</a:t>
            </a:r>
            <a:r>
              <a:rPr lang="en-US" sz="1600" dirty="0"/>
              <a:t>C/</a:t>
            </a:r>
            <a:r>
              <a:rPr lang="en-US" sz="1600" dirty="0">
                <a:sym typeface="Symbol" pitchFamily="18" charset="2"/>
              </a:rPr>
              <a:t>(</a:t>
            </a:r>
            <a:r>
              <a:rPr lang="en-US" altLang="en-US" sz="1600" dirty="0" err="1">
                <a:sym typeface="Symbol" pitchFamily="18" charset="2"/>
              </a:rPr>
              <a:t>mol</a:t>
            </a:r>
            <a:r>
              <a:rPr lang="en-US" altLang="en-US" sz="1600" dirty="0">
                <a:sym typeface="Symbol" pitchFamily="18" charset="2"/>
              </a:rPr>
              <a:t>/kg) or </a:t>
            </a:r>
            <a:r>
              <a:rPr lang="en-US" sz="1600" dirty="0"/>
              <a:t>°C/</a:t>
            </a:r>
            <a:r>
              <a:rPr lang="en-US" sz="1600" i="1" dirty="0">
                <a:sym typeface="Symbol" pitchFamily="18" charset="2"/>
              </a:rPr>
              <a:t>m</a:t>
            </a:r>
            <a:r>
              <a:rPr lang="en-US" sz="1600" dirty="0">
                <a:sym typeface="Symbol" pitchFamily="18" charset="2"/>
              </a:rPr>
              <a:t>)</a:t>
            </a:r>
            <a:endParaRPr lang="en-US" altLang="en-US" sz="1600" dirty="0">
              <a:sym typeface="Symbol" pitchFamily="18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12.8</a:t>
            </a:r>
          </a:p>
        </p:txBody>
      </p:sp>
      <p:sp>
        <p:nvSpPr>
          <p:cNvPr id="4505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dirty="0" smtClean="0">
                <a:solidFill>
                  <a:srgbClr val="109769"/>
                </a:solidFill>
                <a:latin typeface="Arial" charset="0"/>
              </a:rPr>
              <a:t>Strategy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b="1" i="1" dirty="0" smtClean="0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b="1" i="1" dirty="0" smtClean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To solve for the molality of the solution, we need to know the number of moles of EG and the mass of the solvent in kilograms.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0621" y="895579"/>
            <a:ext cx="4483779" cy="110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2331" y="3660775"/>
            <a:ext cx="6002337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We fi </a:t>
            </a:r>
            <a:r>
              <a:rPr lang="en-US" dirty="0" err="1" smtClean="0">
                <a:latin typeface="Arial" charset="0"/>
              </a:rPr>
              <a:t>nd</a:t>
            </a:r>
            <a:r>
              <a:rPr lang="en-US" dirty="0" smtClean="0">
                <a:latin typeface="Arial" charset="0"/>
              </a:rPr>
              <a:t> the molar mass of EG, and convert the mass of the solvent to 2.505 kg, and calculate the molality as follows: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From the table, </a:t>
            </a:r>
            <a:r>
              <a:rPr lang="en-US" i="1" dirty="0" err="1" smtClean="0">
                <a:latin typeface="Arial" charset="0"/>
              </a:rPr>
              <a:t>K</a:t>
            </a:r>
            <a:r>
              <a:rPr lang="en-US" baseline="-25000" dirty="0" err="1" smtClean="0">
                <a:latin typeface="Arial" charset="0"/>
              </a:rPr>
              <a:t>f</a:t>
            </a:r>
            <a:r>
              <a:rPr lang="en-US" dirty="0" smtClean="0">
                <a:latin typeface="Arial" charset="0"/>
              </a:rPr>
              <a:t> = 1.86 </a:t>
            </a:r>
            <a:r>
              <a:rPr lang="en-US" dirty="0"/>
              <a:t>°</a:t>
            </a:r>
            <a:r>
              <a:rPr lang="en-US" dirty="0" smtClean="0"/>
              <a:t>C/</a:t>
            </a:r>
            <a:r>
              <a:rPr lang="en-US" i="1" dirty="0" smtClean="0">
                <a:sym typeface="Symbol" pitchFamily="18" charset="2"/>
              </a:rPr>
              <a:t>m</a:t>
            </a:r>
            <a:r>
              <a:rPr lang="en-US" dirty="0" smtClean="0">
                <a:latin typeface="Arial" charset="0"/>
              </a:rPr>
              <a:t>. Therefore: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			</a:t>
            </a:r>
          </a:p>
        </p:txBody>
      </p:sp>
      <p:pic>
        <p:nvPicPr>
          <p:cNvPr id="46083" name="Picture 5" descr="22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864" y="4854332"/>
            <a:ext cx="3476171" cy="11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12.8</a:t>
            </a:r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222" y="1646420"/>
            <a:ext cx="4435216" cy="21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0632" y="6021754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charset="0"/>
              </a:rPr>
              <a:t>Because pure water freezes at 0°C, the solution will freeze at  (0 − 7.79)°</a:t>
            </a:r>
            <a:r>
              <a:rPr lang="en-US" sz="2400" dirty="0" smtClean="0">
                <a:latin typeface="Arial" charset="0"/>
              </a:rPr>
              <a:t>C.</a:t>
            </a:r>
            <a:endParaRPr lang="en-US" sz="24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smosi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65035"/>
            <a:ext cx="7066793" cy="352210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BB507-EC8B-4A34-982C-4AF65923C31E}" type="slidenum">
              <a:rPr lang="en-US"/>
              <a:pPr/>
              <a:t>27</a:t>
            </a:fld>
            <a:endParaRPr lang="en-US"/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905000" y="3226172"/>
            <a:ext cx="1447800" cy="587597"/>
          </a:xfrm>
        </p:spPr>
        <p:txBody>
          <a:bodyPr wrap="square">
            <a:sp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altLang="en-US" sz="2000" dirty="0" smtClean="0"/>
              <a:t>3% salt solution</a:t>
            </a:r>
            <a:endParaRPr lang="en-US" altLang="en-US" sz="2000" dirty="0"/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2057400" y="3912835"/>
            <a:ext cx="1600200" cy="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 smtClean="0"/>
              <a:t>selectively permeable membrane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2209800" y="5266526"/>
            <a:ext cx="1371600" cy="58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 smtClean="0"/>
              <a:t>distilled water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4572000" y="3624942"/>
            <a:ext cx="1219200" cy="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 smtClean="0"/>
              <a:t>salt solution rising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5638800" y="2946345"/>
            <a:ext cx="30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altLang="en-US" sz="2000" kern="0" dirty="0" smtClean="0"/>
              <a:t>solution stops rising when weight of column equals osmotic pressure</a:t>
            </a:r>
            <a:endParaRPr kumimoji="0" lang="en-US" altLang="en-U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 smtClean="0"/>
              <a:t>Osmosis</a:t>
            </a:r>
            <a:endParaRPr lang="en-US" altLang="en-US" sz="4000" u="sng" dirty="0"/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6200" y="961566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dirty="0"/>
              <a:t>Osmosis</a:t>
            </a:r>
            <a:r>
              <a:rPr lang="en-US" sz="2000" dirty="0"/>
              <a:t> is the selective passage of solvent molecules through a porous membrane from a dilute solution to a more concentrated one.</a:t>
            </a:r>
            <a:endParaRPr lang="en-US" sz="2000" b="1" i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18" name="Rectangle 17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12.6</a:t>
              </a:r>
            </a:p>
            <a:p>
              <a:r>
                <a:rPr lang="en-US" sz="2400" b="1" dirty="0" smtClean="0"/>
                <a:t>Page 541</a:t>
              </a:r>
              <a:endParaRPr lang="en-US" sz="2400" b="1" dirty="0"/>
            </a:p>
          </p:txBody>
        </p:sp>
      </p:grp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200" y="1707691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A </a:t>
            </a:r>
            <a:r>
              <a:rPr lang="en-US" sz="2000" b="1" i="1" dirty="0"/>
              <a:t>semipermeable membrane</a:t>
            </a:r>
            <a:r>
              <a:rPr lang="en-US" sz="2000" dirty="0"/>
              <a:t> allows the passage of solvent molecules but blocks the passage of solute molecules.</a:t>
            </a:r>
            <a:endParaRPr lang="en-US" sz="20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3C3FD-DD9E-4D83-8B81-B051A9A84E0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802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126523" y="2915893"/>
            <a:ext cx="1309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High </a:t>
            </a:r>
            <a:r>
              <a:rPr lang="en-US" altLang="en-US" i="1" dirty="0" smtClean="0"/>
              <a:t>P</a:t>
            </a:r>
            <a:endParaRPr lang="en-US" altLang="en-US" i="1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58455" y="3146725"/>
            <a:ext cx="14158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Low </a:t>
            </a:r>
            <a:r>
              <a:rPr lang="en-US" altLang="en-US" i="1" dirty="0" smtClean="0"/>
              <a:t>P</a:t>
            </a:r>
            <a:endParaRPr lang="en-US" altLang="en-US" i="1" dirty="0"/>
          </a:p>
        </p:txBody>
      </p:sp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8" y="994224"/>
            <a:ext cx="29575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371600" y="2746824"/>
            <a:ext cx="90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solvent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595563" y="2732537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/>
              <a:t>solution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886200" y="2670624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4159250" y="2289624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time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8084" y="3775931"/>
            <a:ext cx="14847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More out </a:t>
            </a:r>
          </a:p>
          <a:p>
            <a:pPr algn="ctr" eaLnBrk="1" hangingPunct="1"/>
            <a:r>
              <a:rPr lang="en-US" altLang="en-US" dirty="0" smtClean="0"/>
              <a:t>than in</a:t>
            </a:r>
            <a:endParaRPr lang="en-US" altLang="en-US" i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87392" y="3764724"/>
            <a:ext cx="1330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less out </a:t>
            </a:r>
          </a:p>
          <a:p>
            <a:pPr algn="ctr" eaLnBrk="1" hangingPunct="1"/>
            <a:r>
              <a:rPr lang="en-US" altLang="en-US" dirty="0" smtClean="0"/>
              <a:t>than in</a:t>
            </a:r>
            <a:endParaRPr lang="en-US" altLang="en-US" i="1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 smtClean="0"/>
              <a:t>Alternative View</a:t>
            </a:r>
            <a:endParaRPr lang="en-US" altLang="en-US" sz="4000" u="sng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58" y="4645703"/>
            <a:ext cx="1223352" cy="15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4775200" y="4606550"/>
            <a:ext cx="3276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b="1" i="1" dirty="0">
                <a:solidFill>
                  <a:srgbClr val="FF0000"/>
                </a:solidFill>
              </a:rPr>
              <a:t>semipermeable membrane</a:t>
            </a:r>
            <a:r>
              <a:rPr lang="en-US" sz="2000" dirty="0">
                <a:solidFill>
                  <a:srgbClr val="FF0000"/>
                </a:solidFill>
              </a:rPr>
              <a:t> allows the passage of solvent molecules but blocks the passage of solute molecules.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79650" y="4798921"/>
            <a:ext cx="2495550" cy="25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948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FCE6E-B47E-4EA4-8BDA-2C2580C2F880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4612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30533"/>
            <a:ext cx="56388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1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3521"/>
            <a:ext cx="3190875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6200" y="961566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dirty="0"/>
              <a:t>Osmosis</a:t>
            </a:r>
            <a:r>
              <a:rPr lang="en-US" sz="2000" dirty="0"/>
              <a:t> is the selective passage of solvent molecules through a porous membrane from a dilute solution to a more concentrated one.</a:t>
            </a:r>
            <a:endParaRPr lang="en-US" sz="2000" b="1" i="1" dirty="0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76200" y="1707691"/>
            <a:ext cx="8931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A </a:t>
            </a:r>
            <a:r>
              <a:rPr lang="en-US" sz="2000" b="1" i="1" dirty="0"/>
              <a:t>semipermeable membrane</a:t>
            </a:r>
            <a:r>
              <a:rPr lang="en-US" sz="2000" dirty="0"/>
              <a:t> allows the passage of solvent molecules but blocks the passage of solute molecules.</a:t>
            </a:r>
            <a:endParaRPr lang="en-US" sz="2000" b="1" i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79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u="sng" dirty="0" smtClean="0"/>
              <a:t>Osmosis</a:t>
            </a:r>
            <a:endParaRPr lang="en-US" altLang="en-US" sz="4000" u="sng" dirty="0"/>
          </a:p>
        </p:txBody>
      </p:sp>
      <p:sp>
        <p:nvSpPr>
          <p:cNvPr id="15" name="Oval 14"/>
          <p:cNvSpPr/>
          <p:nvPr/>
        </p:nvSpPr>
        <p:spPr>
          <a:xfrm rot="12613573">
            <a:off x="2391756" y="442103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7134041">
            <a:off x="2349367" y="4929666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8130329">
            <a:off x="1897108" y="4419363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8130329">
            <a:off x="2148568" y="4647963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7134041">
            <a:off x="1888385" y="4885671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42885" y="5081950"/>
            <a:ext cx="1114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Pure Solvent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1824" y="5280136"/>
            <a:ext cx="111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636302" y="2959534"/>
            <a:ext cx="111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“Higher vapor pressure”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7636427" y="2940058"/>
            <a:ext cx="11144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“Lower vapor pressure”</a:t>
            </a:r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17346" y="4444188"/>
            <a:ext cx="574809" cy="581741"/>
            <a:chOff x="5017346" y="4444188"/>
            <a:chExt cx="574809" cy="581741"/>
          </a:xfrm>
        </p:grpSpPr>
        <p:sp>
          <p:nvSpPr>
            <p:cNvPr id="23" name="Oval 22"/>
            <p:cNvSpPr/>
            <p:nvPr/>
          </p:nvSpPr>
          <p:spPr>
            <a:xfrm rot="12613573">
              <a:off x="5520717" y="444585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rot="17134041">
              <a:off x="5478328" y="4954491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8130329">
              <a:off x="5026069" y="44441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8130329">
              <a:off x="5277529" y="46727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rot="17134041">
              <a:off x="5017346" y="4910496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93987" y="6144084"/>
            <a:ext cx="893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b="1" i="1" dirty="0"/>
              <a:t>Osmotic pressure (</a:t>
            </a:r>
            <a:r>
              <a:rPr lang="en-US" sz="2000" b="1" i="1" dirty="0">
                <a:latin typeface="Symbol" pitchFamily="18" charset="2"/>
              </a:rPr>
              <a:t>p</a:t>
            </a:r>
            <a:r>
              <a:rPr lang="en-US" sz="2000" b="1" i="1" dirty="0"/>
              <a:t>)</a:t>
            </a:r>
            <a:r>
              <a:rPr lang="en-US" sz="2000" dirty="0"/>
              <a:t> is the pressure required to stop osmosis.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1333501" y="3971925"/>
            <a:ext cx="110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strong driving force</a:t>
            </a:r>
            <a:endParaRPr lang="en-US" sz="1600" dirty="0"/>
          </a:p>
        </p:txBody>
      </p:sp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599"/>
            <a:ext cx="8229600" cy="1143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r>
              <a:rPr lang="en-US" altLang="en-US" sz="4000" u="sng" dirty="0" smtClean="0"/>
              <a:t>Vapor-Pressure Lowering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50" y="940889"/>
            <a:ext cx="826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Occurs with </a:t>
            </a:r>
            <a:r>
              <a:rPr lang="en-US" altLang="en-US" sz="2000" dirty="0" smtClean="0">
                <a:solidFill>
                  <a:srgbClr val="FF0000"/>
                </a:solidFill>
              </a:rPr>
              <a:t>non-volatile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solidFill>
                  <a:srgbClr val="FF0000"/>
                </a:solidFill>
              </a:rPr>
              <a:t>non-ionizing</a:t>
            </a:r>
            <a:r>
              <a:rPr lang="en-US" altLang="en-US" sz="2000" dirty="0" smtClean="0"/>
              <a:t> solutes at low solute concentrations.</a:t>
            </a:r>
            <a:endParaRPr lang="en-US" sz="2000" dirty="0"/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1866900" y="1295400"/>
            <a:ext cx="525780" cy="3124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584486" y="1567934"/>
            <a:ext cx="186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~0 vapor pressure</a:t>
            </a:r>
            <a:endParaRPr lang="en-US" dirty="0"/>
          </a:p>
        </p:txBody>
      </p:sp>
      <p:cxnSp>
        <p:nvCxnSpPr>
          <p:cNvPr id="95" name="Straight Arrow Connector 94"/>
          <p:cNvCxnSpPr/>
          <p:nvPr/>
        </p:nvCxnSpPr>
        <p:spPr>
          <a:xfrm flipH="1">
            <a:off x="3771900" y="1257300"/>
            <a:ext cx="30480" cy="3657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2789412" y="1575554"/>
            <a:ext cx="198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does not dissociate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78684" y="2461260"/>
            <a:ext cx="1903140" cy="3565922"/>
            <a:chOff x="5078684" y="2461260"/>
            <a:chExt cx="1903140" cy="3565922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684" y="2461260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" name="Oval 40"/>
            <p:cNvSpPr/>
            <p:nvPr/>
          </p:nvSpPr>
          <p:spPr>
            <a:xfrm rot="12613573">
              <a:off x="6557252" y="4883893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7134041">
              <a:off x="6169837" y="496781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2613573">
              <a:off x="6204987" y="354271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12613573">
              <a:off x="5443463" y="348127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2613573">
              <a:off x="6491689" y="407727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2613573">
              <a:off x="5956859" y="410299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2613573">
              <a:off x="5400597" y="4363975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8130329">
              <a:off x="5519784" y="49345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8130329">
              <a:off x="5771244" y="51631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17134041">
              <a:off x="6337477" y="520403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 flipV="1">
              <a:off x="5819776" y="5261610"/>
              <a:ext cx="19049" cy="4819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181599" y="5657850"/>
              <a:ext cx="1800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Solute molecule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2200276" y="6051550"/>
            <a:ext cx="4686300" cy="75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vapor pressure of a pure solvent drops whenever non-volatile solute is added.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323975" y="4886325"/>
            <a:ext cx="115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“Ordered”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1167" y="3581400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disordered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85975" y="2470687"/>
            <a:ext cx="2890837" cy="3124199"/>
            <a:chOff x="2085975" y="2470687"/>
            <a:chExt cx="2890837" cy="3124199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4534" y="2470687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 rot="12613573">
              <a:off x="2890762" y="348832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2613573">
              <a:off x="3755156" y="344546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2613573">
              <a:off x="3252712" y="356690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2613573">
              <a:off x="2647876" y="388122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2613573">
              <a:off x="3683719" y="3987640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2613573">
              <a:off x="2905049" y="41352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2613573">
              <a:off x="3331292" y="42114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2613573">
              <a:off x="3764680" y="440912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12613573">
              <a:off x="2676447" y="437340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2613573">
              <a:off x="2540715" y="332803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67187" y="4905375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Liquid</a:t>
              </a:r>
              <a:endParaRPr lang="en-US" sz="2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167187" y="3848100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Gas</a:t>
              </a:r>
              <a:endParaRPr lang="en-US" sz="2000" dirty="0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 flipH="1" flipV="1">
              <a:off x="2085975" y="3981451"/>
              <a:ext cx="4762" cy="84772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TextBox 115"/>
          <p:cNvSpPr txBox="1"/>
          <p:nvPr/>
        </p:nvSpPr>
        <p:spPr>
          <a:xfrm>
            <a:off x="6800850" y="4857750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less “Ordered”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15126" y="3552825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disordered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8" name="Straight Arrow Connector 117"/>
          <p:cNvCxnSpPr/>
          <p:nvPr/>
        </p:nvCxnSpPr>
        <p:spPr>
          <a:xfrm flipH="1" flipV="1">
            <a:off x="7200900" y="3952876"/>
            <a:ext cx="4762" cy="84772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7200902" y="3943350"/>
            <a:ext cx="828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weaker driving force</a:t>
            </a:r>
            <a:endParaRPr lang="en-US" sz="16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47650" y="2486025"/>
            <a:ext cx="11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Larger entropy increase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629525" y="2476500"/>
            <a:ext cx="113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Smaller entropy increase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859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07" grpId="0"/>
      <p:bldP spid="109" grpId="0"/>
      <p:bldP spid="110" grpId="0"/>
      <p:bldP spid="116" grpId="0"/>
      <p:bldP spid="117" grpId="0"/>
      <p:bldP spid="119" grpId="0"/>
      <p:bldP spid="120" grpId="0"/>
      <p:bldP spid="1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C1A7F-4403-42EA-B3DF-34CEA1EA5388}" type="slidenum">
              <a:rPr lang="en-US"/>
              <a:pPr/>
              <a:t>30</a:t>
            </a:fld>
            <a:endParaRPr lang="en-US"/>
          </a:p>
        </p:txBody>
      </p:sp>
      <p:sp>
        <p:nvSpPr>
          <p:cNvPr id="20685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Osmotic Pressure</a:t>
            </a:r>
          </a:p>
        </p:txBody>
      </p:sp>
      <p:sp>
        <p:nvSpPr>
          <p:cNvPr id="2068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6200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Osmosis is a rate controlled phenomenon.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The solvent is passing from the dilute solution into the concentrated solution at a faster rate than in opposite direction, i.e. establishing an equilibrium.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/>
              <a:t>The osmotic </a:t>
            </a:r>
            <a:r>
              <a:rPr lang="en-US" altLang="en-US" sz="2800" dirty="0" smtClean="0"/>
              <a:t>pressure</a:t>
            </a:r>
            <a:endParaRPr lang="en-US" altLang="en-US" sz="2800" dirty="0"/>
          </a:p>
        </p:txBody>
      </p:sp>
      <p:graphicFrame>
        <p:nvGraphicFramePr>
          <p:cNvPr id="206856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92483080"/>
              </p:ext>
            </p:extLst>
          </p:nvPr>
        </p:nvGraphicFramePr>
        <p:xfrm>
          <a:off x="1522188" y="3326948"/>
          <a:ext cx="2207986" cy="722539"/>
        </p:xfrm>
        <a:graphic>
          <a:graphicData uri="http://schemas.openxmlformats.org/presentationml/2006/ole">
            <p:oleObj spid="_x0000_s18464" name="Equation" r:id="rId3" imgW="622080" imgH="177480" progId="Equation.3">
              <p:embed/>
            </p:oleObj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80113236"/>
              </p:ext>
            </p:extLst>
          </p:nvPr>
        </p:nvGraphicFramePr>
        <p:xfrm>
          <a:off x="420575" y="4384448"/>
          <a:ext cx="4964226" cy="1921866"/>
        </p:xfrm>
        <a:graphic>
          <a:graphicData uri="http://schemas.openxmlformats.org/presentationml/2006/ole">
            <p:oleObj spid="_x0000_s18465" name="Equation" r:id="rId4" imgW="2755800" imgH="1066680" progId="Equation.3">
              <p:embed/>
            </p:oleObj>
          </a:graphicData>
        </a:graphic>
      </p:graphicFrame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94" y="3052990"/>
            <a:ext cx="2802005" cy="289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397689" y="4773534"/>
            <a:ext cx="574809" cy="581741"/>
            <a:chOff x="5017346" y="4444188"/>
            <a:chExt cx="574809" cy="581741"/>
          </a:xfrm>
        </p:grpSpPr>
        <p:sp>
          <p:nvSpPr>
            <p:cNvPr id="10" name="Oval 9"/>
            <p:cNvSpPr/>
            <p:nvPr/>
          </p:nvSpPr>
          <p:spPr>
            <a:xfrm rot="12613573">
              <a:off x="5520717" y="444585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7134041">
              <a:off x="5478328" y="4954491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8130329">
              <a:off x="5026069" y="44441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8130329">
              <a:off x="5277529" y="467278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7134041">
              <a:off x="5017346" y="4910496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12.9</a:t>
            </a:r>
          </a:p>
        </p:txBody>
      </p:sp>
      <p:sp>
        <p:nvSpPr>
          <p:cNvPr id="52227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The average osmotic pressure of seawater, measured in the kind of apparatus shown below, is about 30.0 </a:t>
            </a:r>
            <a:r>
              <a:rPr lang="en-US" dirty="0" err="1" smtClean="0">
                <a:latin typeface="Arial" charset="0"/>
              </a:rPr>
              <a:t>atm</a:t>
            </a:r>
            <a:r>
              <a:rPr lang="en-US" dirty="0" smtClean="0">
                <a:latin typeface="Arial" charset="0"/>
              </a:rPr>
              <a:t> at 25°C.  Calculate the molar concentration of an aqueous solution of sucrose (C</a:t>
            </a:r>
            <a:r>
              <a:rPr lang="en-US" baseline="-25000" dirty="0" smtClean="0">
                <a:latin typeface="Arial" charset="0"/>
              </a:rPr>
              <a:t>12</a:t>
            </a:r>
            <a:r>
              <a:rPr lang="en-US" dirty="0" smtClean="0">
                <a:latin typeface="Arial" charset="0"/>
              </a:rPr>
              <a:t>H</a:t>
            </a:r>
            <a:r>
              <a:rPr lang="en-US" baseline="-25000" dirty="0" smtClean="0">
                <a:latin typeface="Arial" charset="0"/>
              </a:rPr>
              <a:t>22</a:t>
            </a:r>
            <a:r>
              <a:rPr lang="en-US" dirty="0" smtClean="0">
                <a:latin typeface="Arial" charset="0"/>
              </a:rPr>
              <a:t>O</a:t>
            </a:r>
            <a:r>
              <a:rPr lang="en-US" baseline="-25000" dirty="0" smtClean="0">
                <a:latin typeface="Arial" charset="0"/>
              </a:rPr>
              <a:t>11</a:t>
            </a:r>
            <a:r>
              <a:rPr lang="en-US" dirty="0" smtClean="0">
                <a:latin typeface="Arial" charset="0"/>
              </a:rPr>
              <a:t>) that is isotonic with seawater.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088" y="3809930"/>
            <a:ext cx="7553724" cy="269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533384375"/>
              </p:ext>
            </p:extLst>
          </p:nvPr>
        </p:nvGraphicFramePr>
        <p:xfrm>
          <a:off x="3448843" y="2485570"/>
          <a:ext cx="2208212" cy="722313"/>
        </p:xfrm>
        <a:graphic>
          <a:graphicData uri="http://schemas.openxmlformats.org/presentationml/2006/ole">
            <p:oleObj spid="_x0000_s25614" name="Equation" r:id="rId4" imgW="622080" imgH="177480" progId="Equation.3">
              <p:embed/>
            </p:oleObj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12.9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290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i="1" smtClean="0">
                <a:solidFill>
                  <a:srgbClr val="109769"/>
                </a:solidFill>
                <a:latin typeface="Arial" charset="0"/>
              </a:rPr>
              <a:t>Strategy</a:t>
            </a:r>
            <a:r>
              <a:rPr lang="en-US" b="1" i="1" smtClean="0">
                <a:latin typeface="Arial" charset="0"/>
              </a:rPr>
              <a:t>  </a:t>
            </a:r>
            <a:r>
              <a:rPr lang="en-US" smtClean="0">
                <a:latin typeface="Arial" charset="0"/>
              </a:rPr>
              <a:t>When we say the sucrose solution is isotonic with seawater, what can we conclude about the osmotic pressures of these two solutions?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b="1" i="1" smtClean="0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b="1" i="1" smtClean="0">
                <a:latin typeface="Arial" charset="0"/>
              </a:rPr>
              <a:t>  </a:t>
            </a:r>
            <a:r>
              <a:rPr lang="en-US" smtClean="0">
                <a:latin typeface="Arial" charset="0"/>
              </a:rPr>
              <a:t>A solution of sucrose that is isotonic with seawater must have the same osmotic pressure, 30.0 atm.  Using Equation (12.8).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063" y="3581400"/>
            <a:ext cx="57054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12.11</a:t>
            </a:r>
          </a:p>
        </p:txBody>
      </p:sp>
      <p:sp>
        <p:nvSpPr>
          <p:cNvPr id="58371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826178"/>
            <a:ext cx="8807450" cy="162673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A solution is prepared by dissolving 35.0 g of hemoglobin (</a:t>
            </a:r>
            <a:r>
              <a:rPr lang="en-US" dirty="0" err="1" smtClean="0">
                <a:latin typeface="Arial" charset="0"/>
              </a:rPr>
              <a:t>Hb</a:t>
            </a:r>
            <a:r>
              <a:rPr lang="en-US" dirty="0" smtClean="0">
                <a:latin typeface="Arial" charset="0"/>
              </a:rPr>
              <a:t>) in enough water to make up 1 L in volume. If the osmotic pressure of the solution is found to be 10.0  mmHg at 25°C, calculate the molar mass of hemoglobin.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43146349"/>
              </p:ext>
            </p:extLst>
          </p:nvPr>
        </p:nvGraphicFramePr>
        <p:xfrm>
          <a:off x="3448843" y="2674710"/>
          <a:ext cx="2208213" cy="722313"/>
        </p:xfrm>
        <a:graphic>
          <a:graphicData uri="http://schemas.openxmlformats.org/presentationml/2006/ole">
            <p:oleObj spid="_x0000_s26638" name="Equation" r:id="rId3" imgW="622080" imgH="177480" progId="Equation.3">
              <p:embed/>
            </p:oleObj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109029" y="1262744"/>
            <a:ext cx="3396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79143" y="1995715"/>
            <a:ext cx="1632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29312" y="1625601"/>
            <a:ext cx="1850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0807" y="3653763"/>
            <a:ext cx="3084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have </a:t>
            </a:r>
            <a:r>
              <a:rPr lang="en-US" sz="2800" dirty="0" smtClean="0">
                <a:latin typeface="Symbol" panose="05050102010706020507" pitchFamily="18" charset="2"/>
              </a:rPr>
              <a:t>p</a:t>
            </a:r>
            <a:r>
              <a:rPr lang="en-US" sz="2800" dirty="0" smtClean="0"/>
              <a:t>, R and T</a:t>
            </a:r>
          </a:p>
          <a:p>
            <a:r>
              <a:rPr lang="en-US" sz="2800" dirty="0" smtClean="0"/>
              <a:t>Find M</a:t>
            </a:r>
            <a:endParaRPr lang="en-US" sz="28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4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12.11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9"/>
            <a:ext cx="8807450" cy="35716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First we calculate the molarity: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The volume of the solution is 1 L, so it must contain              5.38 × 10</a:t>
            </a:r>
            <a:r>
              <a:rPr lang="en-US" baseline="30000" dirty="0" smtClean="0">
                <a:latin typeface="Arial" charset="0"/>
              </a:rPr>
              <a:t>−4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mol</a:t>
            </a:r>
            <a:r>
              <a:rPr lang="en-US" dirty="0" smtClean="0">
                <a:latin typeface="Arial" charset="0"/>
              </a:rPr>
              <a:t> of </a:t>
            </a:r>
            <a:r>
              <a:rPr lang="en-US" dirty="0" err="1" smtClean="0">
                <a:latin typeface="Arial" charset="0"/>
              </a:rPr>
              <a:t>Hb</a:t>
            </a:r>
            <a:r>
              <a:rPr lang="en-US" dirty="0" smtClean="0">
                <a:latin typeface="Arial" charset="0"/>
              </a:rPr>
              <a:t>.</a:t>
            </a:r>
          </a:p>
          <a:p>
            <a:pPr eaLnBrk="1" hangingPunct="1"/>
            <a:endParaRPr lang="en-US" dirty="0" smtClean="0">
              <a:latin typeface="Arial" charset="0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656" y="1194029"/>
            <a:ext cx="3548631" cy="190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8275" y="4256937"/>
            <a:ext cx="8807450" cy="61073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We use this quantity to calculate the molar mass: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5648" y="4766069"/>
            <a:ext cx="3446180" cy="199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1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686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Reverse Osmosis</a:t>
            </a:r>
          </a:p>
        </p:txBody>
      </p:sp>
      <p:pic>
        <p:nvPicPr>
          <p:cNvPr id="2605065" name="Picture 9" descr="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5" y="890588"/>
            <a:ext cx="8960252" cy="2839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02138" y="4019694"/>
            <a:ext cx="751114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Used world-wide to purify sea </a:t>
            </a:r>
            <a:r>
              <a:rPr lang="en-US" altLang="en-US" sz="2400" dirty="0" smtClean="0"/>
              <a:t>water.</a:t>
            </a:r>
            <a:endParaRPr lang="en-US" altLang="en-US" sz="2400" dirty="0"/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Ft</a:t>
            </a:r>
            <a:r>
              <a:rPr lang="en-US" altLang="en-US" sz="2400" dirty="0"/>
              <a:t>. Myers, FL gets it drinking water from the Gulf of Mexico using reverse osmosis.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US Navy submarines do as well.</a:t>
            </a: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Dialysis is another example of this phenomenon.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2628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C659-8E9D-444D-A580-838F3E00602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04375" y="-4081"/>
            <a:ext cx="784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Colligative Properties of Nonelectrolyte Solutions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746125" y="2620957"/>
            <a:ext cx="6950075" cy="576262"/>
            <a:chOff x="470" y="1459"/>
            <a:chExt cx="4378" cy="363"/>
          </a:xfrm>
        </p:grpSpPr>
        <p:sp>
          <p:nvSpPr>
            <p:cNvPr id="51215" name="Text Box 4"/>
            <p:cNvSpPr txBox="1">
              <a:spLocks noChangeArrowheads="1"/>
            </p:cNvSpPr>
            <p:nvPr/>
          </p:nvSpPr>
          <p:spPr bwMode="auto">
            <a:xfrm>
              <a:off x="470" y="1495"/>
              <a:ext cx="28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Vapor-Pressure Lowering</a:t>
              </a: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3441" y="1459"/>
              <a:ext cx="1407" cy="336"/>
              <a:chOff x="980" y="2240"/>
              <a:chExt cx="1407" cy="336"/>
            </a:xfrm>
          </p:grpSpPr>
          <p:sp>
            <p:nvSpPr>
              <p:cNvPr id="51217" name="Text Box 28"/>
              <p:cNvSpPr txBox="1">
                <a:spLocks noChangeArrowheads="1"/>
              </p:cNvSpPr>
              <p:nvPr/>
            </p:nvSpPr>
            <p:spPr bwMode="auto">
              <a:xfrm>
                <a:off x="980" y="2249"/>
                <a:ext cx="1407" cy="327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2800" i="1"/>
                  <a:t>P</a:t>
                </a:r>
                <a:r>
                  <a:rPr lang="en-US" sz="2800" baseline="-25000"/>
                  <a:t>1</a:t>
                </a:r>
                <a:r>
                  <a:rPr lang="en-US" sz="2800"/>
                  <a:t> = </a:t>
                </a:r>
                <a:r>
                  <a:rPr lang="en-US" sz="2800" i="1"/>
                  <a:t>X</a:t>
                </a:r>
                <a:r>
                  <a:rPr lang="en-US" sz="2800" baseline="-25000"/>
                  <a:t>1 </a:t>
                </a:r>
                <a:r>
                  <a:rPr lang="en-US" sz="2800" i="1"/>
                  <a:t>P </a:t>
                </a:r>
                <a:r>
                  <a:rPr lang="en-US" sz="2800" baseline="-25000"/>
                  <a:t>1</a:t>
                </a:r>
                <a:endParaRPr lang="en-US" sz="2800" i="1"/>
              </a:p>
            </p:txBody>
          </p:sp>
          <p:sp>
            <p:nvSpPr>
              <p:cNvPr id="51218" name="Text Box 29"/>
              <p:cNvSpPr txBox="1">
                <a:spLocks noChangeArrowheads="1"/>
              </p:cNvSpPr>
              <p:nvPr/>
            </p:nvSpPr>
            <p:spPr bwMode="auto">
              <a:xfrm>
                <a:off x="1820" y="2240"/>
                <a:ext cx="426" cy="231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none" lIns="274320" rIns="274320">
                <a:spAutoFit/>
              </a:bodyPr>
              <a:lstStyle/>
              <a:p>
                <a:r>
                  <a:rPr lang="en-US" sz="1800" dirty="0"/>
                  <a:t>0</a:t>
                </a:r>
              </a:p>
            </p:txBody>
          </p:sp>
        </p:grp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46125" y="3503607"/>
            <a:ext cx="6796088" cy="519112"/>
            <a:chOff x="470" y="2015"/>
            <a:chExt cx="4281" cy="327"/>
          </a:xfrm>
        </p:grpSpPr>
        <p:sp>
          <p:nvSpPr>
            <p:cNvPr id="51213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Boiling-Point Elevation</a:t>
              </a:r>
            </a:p>
          </p:txBody>
        </p:sp>
        <p:sp>
          <p:nvSpPr>
            <p:cNvPr id="51214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2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b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b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46125" y="4291007"/>
            <a:ext cx="6659563" cy="519112"/>
            <a:chOff x="470" y="2511"/>
            <a:chExt cx="4195" cy="327"/>
          </a:xfrm>
        </p:grpSpPr>
        <p:sp>
          <p:nvSpPr>
            <p:cNvPr id="51211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Freezing-Point Depression</a:t>
              </a:r>
            </a:p>
          </p:txBody>
        </p:sp>
        <p:sp>
          <p:nvSpPr>
            <p:cNvPr id="51212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12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>
                  <a:latin typeface="Symbol" pitchFamily="18" charset="2"/>
                </a:rPr>
                <a:t>D</a:t>
              </a:r>
              <a:r>
                <a:rPr lang="en-US" sz="2800" i="1"/>
                <a:t>T</a:t>
              </a:r>
              <a:r>
                <a:rPr lang="en-US" sz="2800" baseline="-25000"/>
                <a:t>f</a:t>
              </a:r>
              <a:r>
                <a:rPr lang="en-US" sz="2800"/>
                <a:t> = </a:t>
              </a:r>
              <a:r>
                <a:rPr lang="en-US" sz="2800" i="1"/>
                <a:t>K</a:t>
              </a:r>
              <a:r>
                <a:rPr lang="en-US" sz="2800" baseline="-25000"/>
                <a:t>f</a:t>
              </a:r>
              <a:r>
                <a:rPr lang="en-US" sz="2800"/>
                <a:t> </a:t>
              </a:r>
              <a:r>
                <a:rPr lang="en-US" sz="2800" i="1"/>
                <a:t>m</a:t>
              </a:r>
              <a:endParaRPr lang="en-US" sz="2800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746125" y="5033957"/>
            <a:ext cx="6702425" cy="700087"/>
            <a:chOff x="470" y="2979"/>
            <a:chExt cx="4222" cy="441"/>
          </a:xfrm>
        </p:grpSpPr>
        <p:sp>
          <p:nvSpPr>
            <p:cNvPr id="51209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Osmotic Pressure (</a:t>
              </a:r>
              <a:r>
                <a:rPr lang="en-US" sz="2800" b="1">
                  <a:latin typeface="Symbol" pitchFamily="18" charset="2"/>
                </a:rPr>
                <a:t>p</a:t>
              </a:r>
              <a:r>
                <a:rPr lang="en-US" sz="2800" b="1"/>
                <a:t>)</a:t>
              </a:r>
            </a:p>
          </p:txBody>
        </p:sp>
        <p:sp>
          <p:nvSpPr>
            <p:cNvPr id="51210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94" cy="441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sz="2800" i="1">
                  <a:latin typeface="Symbol" pitchFamily="18" charset="2"/>
                </a:rPr>
                <a:t>p</a:t>
              </a:r>
              <a:r>
                <a:rPr lang="en-US" sz="2800"/>
                <a:t> = </a:t>
              </a:r>
              <a:r>
                <a:rPr lang="en-US" sz="2800" i="1"/>
                <a:t>MRT</a:t>
              </a:r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60390" y="1415131"/>
            <a:ext cx="7627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Colligative properties</a:t>
            </a:r>
            <a:r>
              <a:rPr lang="en-US" sz="2400" dirty="0"/>
              <a:t> are properties that depend only on the </a:t>
            </a:r>
            <a:r>
              <a:rPr lang="en-US" sz="2400" b="1" dirty="0"/>
              <a:t>number</a:t>
            </a:r>
            <a:r>
              <a:rPr lang="en-US" sz="2400" dirty="0"/>
              <a:t> of solute particles in </a:t>
            </a:r>
            <a:r>
              <a:rPr lang="en-US" sz="2400" dirty="0" smtClean="0"/>
              <a:t>solution.</a:t>
            </a:r>
            <a:endParaRPr 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57730" cy="45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12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6" name="Rectangle 5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</a:t>
              </a:r>
            </a:p>
            <a:p>
              <a:r>
                <a:rPr lang="en-US" sz="2400" b="1" dirty="0" smtClean="0"/>
                <a:t>Page 520</a:t>
              </a:r>
              <a:endParaRPr lang="en-US" sz="2400" b="1" dirty="0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072761" y="4678021"/>
            <a:ext cx="6904912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C659-8E9D-444D-A580-838F3E00602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04375" y="-4081"/>
            <a:ext cx="784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Colligative Properties of </a:t>
            </a:r>
            <a:r>
              <a:rPr lang="en-US" sz="4000" dirty="0" smtClean="0"/>
              <a:t>Electrolyte </a:t>
            </a:r>
            <a:r>
              <a:rPr lang="en-US" sz="4000" dirty="0"/>
              <a:t>Solutions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60390" y="1328047"/>
            <a:ext cx="7627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Colligative properties</a:t>
            </a:r>
            <a:r>
              <a:rPr lang="en-US" sz="2400" dirty="0"/>
              <a:t> are properties that depend only on the </a:t>
            </a:r>
            <a:r>
              <a:rPr lang="en-US" sz="2400" b="1" dirty="0"/>
              <a:t>number</a:t>
            </a:r>
            <a:r>
              <a:rPr lang="en-US" sz="2400" dirty="0"/>
              <a:t> of solute particles in </a:t>
            </a:r>
            <a:r>
              <a:rPr lang="en-US" sz="2400" dirty="0" smtClean="0"/>
              <a:t>solution.</a:t>
            </a:r>
            <a:endParaRPr lang="en-US" sz="2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56069" y="2673378"/>
            <a:ext cx="12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Sucrose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05893" y="2918760"/>
            <a:ext cx="1364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99091" y="2587685"/>
            <a:ext cx="13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Dissolved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035549" y="2687892"/>
            <a:ext cx="19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particle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63712" y="3028978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2495539" y="2992694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2277840" y="3507949"/>
            <a:ext cx="12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NaCl</a:t>
            </a:r>
            <a:endParaRPr lang="en-US" sz="24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627664" y="3753331"/>
            <a:ext cx="1364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20862" y="3422256"/>
            <a:ext cx="13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Dissolved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057320" y="3522463"/>
            <a:ext cx="19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particles</a:t>
            </a:r>
            <a:endParaRPr lang="en-US" sz="24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5485483" y="3863549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</a:t>
            </a:r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2560852" y="3827265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2270586" y="4298974"/>
            <a:ext cx="12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FeCl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620410" y="4544356"/>
            <a:ext cx="13643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13608" y="4213281"/>
            <a:ext cx="1397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Dissolved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050066" y="4313488"/>
            <a:ext cx="19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Four particles</a:t>
            </a:r>
            <a:endParaRPr lang="en-US" sz="2400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5478229" y="4654574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 </a:t>
            </a:r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46" name="TextBox 45"/>
          <p:cNvSpPr txBox="1"/>
          <p:nvPr/>
        </p:nvSpPr>
        <p:spPr>
          <a:xfrm>
            <a:off x="2553598" y="4618290"/>
            <a:ext cx="74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</a:t>
            </a:r>
            <a:r>
              <a:rPr lang="en-US" sz="2400" i="1" dirty="0" smtClean="0"/>
              <a:t>m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624102" y="5618387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van’t</a:t>
            </a:r>
            <a:r>
              <a:rPr lang="en-US" sz="2400" dirty="0" smtClean="0"/>
              <a:t> Hoff factor (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) =</a:t>
            </a:r>
          </a:p>
        </p:txBody>
      </p: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3319231" y="5452840"/>
            <a:ext cx="4981576" cy="804863"/>
            <a:chOff x="2064" y="2190"/>
            <a:chExt cx="3138" cy="507"/>
          </a:xfrm>
        </p:grpSpPr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2064" y="2190"/>
              <a:ext cx="3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actual number of particles in </a:t>
              </a:r>
              <a:r>
                <a:rPr lang="en-US" dirty="0" err="1"/>
                <a:t>soln</a:t>
              </a:r>
              <a:r>
                <a:rPr lang="en-US" dirty="0"/>
                <a:t> after dissociation</a:t>
              </a:r>
            </a:p>
          </p:txBody>
        </p:sp>
        <p:sp>
          <p:nvSpPr>
            <p:cNvPr id="52" name="Text Box 34"/>
            <p:cNvSpPr txBox="1">
              <a:spLocks noChangeArrowheads="1"/>
            </p:cNvSpPr>
            <p:nvPr/>
          </p:nvSpPr>
          <p:spPr bwMode="auto">
            <a:xfrm>
              <a:off x="2143" y="2464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number of formula units initially dissolved in </a:t>
              </a:r>
              <a:r>
                <a:rPr lang="en-US" dirty="0" err="1"/>
                <a:t>soln</a:t>
              </a:r>
              <a:endParaRPr lang="en-US" dirty="0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>
              <a:off x="2089" y="2452"/>
              <a:ext cx="30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2C659-8E9D-444D-A580-838F3E00602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604375" y="-4081"/>
            <a:ext cx="78429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Colligative Properties of </a:t>
            </a:r>
            <a:r>
              <a:rPr lang="en-US" sz="4000" dirty="0" smtClean="0"/>
              <a:t>Electrolyte </a:t>
            </a:r>
            <a:r>
              <a:rPr lang="en-US" sz="4000" dirty="0"/>
              <a:t>Solutions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746125" y="3532632"/>
            <a:ext cx="6675438" cy="523874"/>
            <a:chOff x="470" y="2015"/>
            <a:chExt cx="4205" cy="330"/>
          </a:xfrm>
        </p:grpSpPr>
        <p:sp>
          <p:nvSpPr>
            <p:cNvPr id="51213" name="Text Box 31"/>
            <p:cNvSpPr txBox="1">
              <a:spLocks noChangeArrowheads="1"/>
            </p:cNvSpPr>
            <p:nvPr/>
          </p:nvSpPr>
          <p:spPr bwMode="auto">
            <a:xfrm>
              <a:off x="470" y="2015"/>
              <a:ext cx="256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/>
                <a:t>Boiling-Point Elevation</a:t>
              </a:r>
            </a:p>
          </p:txBody>
        </p:sp>
        <p:sp>
          <p:nvSpPr>
            <p:cNvPr id="51214" name="Text Box 33"/>
            <p:cNvSpPr txBox="1">
              <a:spLocks noChangeArrowheads="1"/>
            </p:cNvSpPr>
            <p:nvPr/>
          </p:nvSpPr>
          <p:spPr bwMode="auto">
            <a:xfrm>
              <a:off x="3538" y="2015"/>
              <a:ext cx="11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 err="1">
                  <a:latin typeface="Symbol" pitchFamily="18" charset="2"/>
                </a:rPr>
                <a:t>D</a:t>
              </a:r>
              <a:r>
                <a:rPr lang="en-US" sz="2800" i="1" dirty="0" err="1"/>
                <a:t>T</a:t>
              </a:r>
              <a:r>
                <a:rPr lang="en-US" sz="2800" baseline="-25000" dirty="0" err="1"/>
                <a:t>b</a:t>
              </a:r>
              <a:r>
                <a:rPr lang="en-US" sz="2800" dirty="0"/>
                <a:t> =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2800" i="1" dirty="0" err="1" smtClean="0"/>
                <a:t>K</a:t>
              </a:r>
              <a:r>
                <a:rPr lang="en-US" sz="2800" baseline="-25000" dirty="0" err="1" smtClean="0"/>
                <a:t>b</a:t>
              </a:r>
              <a:r>
                <a:rPr lang="en-US" sz="2800" dirty="0" smtClean="0"/>
                <a:t> </a:t>
              </a:r>
              <a:r>
                <a:rPr lang="en-US" sz="2800" i="1" dirty="0"/>
                <a:t>m</a:t>
              </a:r>
              <a:endParaRPr lang="en-US" sz="2800" dirty="0"/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746125" y="4320031"/>
            <a:ext cx="6573838" cy="523874"/>
            <a:chOff x="470" y="2511"/>
            <a:chExt cx="4141" cy="330"/>
          </a:xfrm>
        </p:grpSpPr>
        <p:sp>
          <p:nvSpPr>
            <p:cNvPr id="51211" name="Text Box 35"/>
            <p:cNvSpPr txBox="1">
              <a:spLocks noChangeArrowheads="1"/>
            </p:cNvSpPr>
            <p:nvPr/>
          </p:nvSpPr>
          <p:spPr bwMode="auto">
            <a:xfrm>
              <a:off x="470" y="2511"/>
              <a:ext cx="295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 dirty="0"/>
                <a:t>Freezing-Point Depression</a:t>
              </a:r>
            </a:p>
          </p:txBody>
        </p:sp>
        <p:sp>
          <p:nvSpPr>
            <p:cNvPr id="51212" name="Text Box 37"/>
            <p:cNvSpPr txBox="1">
              <a:spLocks noChangeArrowheads="1"/>
            </p:cNvSpPr>
            <p:nvPr/>
          </p:nvSpPr>
          <p:spPr bwMode="auto">
            <a:xfrm>
              <a:off x="3538" y="2511"/>
              <a:ext cx="107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dirty="0" err="1">
                  <a:latin typeface="Symbol" pitchFamily="18" charset="2"/>
                </a:rPr>
                <a:t>D</a:t>
              </a:r>
              <a:r>
                <a:rPr lang="en-US" sz="2800" i="1" dirty="0" err="1"/>
                <a:t>T</a:t>
              </a:r>
              <a:r>
                <a:rPr lang="en-US" sz="2800" baseline="-25000" dirty="0" err="1"/>
                <a:t>f</a:t>
              </a:r>
              <a:r>
                <a:rPr lang="en-US" sz="2800" dirty="0"/>
                <a:t> =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2800" i="1" dirty="0" err="1" smtClean="0"/>
                <a:t>K</a:t>
              </a:r>
              <a:r>
                <a:rPr lang="en-US" sz="2800" baseline="-25000" dirty="0" err="1" smtClean="0"/>
                <a:t>f</a:t>
              </a:r>
              <a:r>
                <a:rPr lang="en-US" sz="2800" dirty="0" smtClean="0"/>
                <a:t> </a:t>
              </a:r>
              <a:r>
                <a:rPr lang="en-US" sz="2800" i="1" dirty="0"/>
                <a:t>m</a:t>
              </a:r>
              <a:endParaRPr lang="en-US" sz="2800" dirty="0"/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46125" y="5019440"/>
            <a:ext cx="6626225" cy="708024"/>
            <a:chOff x="470" y="2979"/>
            <a:chExt cx="4174" cy="446"/>
          </a:xfrm>
        </p:grpSpPr>
        <p:sp>
          <p:nvSpPr>
            <p:cNvPr id="51209" name="Text Box 39"/>
            <p:cNvSpPr txBox="1">
              <a:spLocks noChangeArrowheads="1"/>
            </p:cNvSpPr>
            <p:nvPr/>
          </p:nvSpPr>
          <p:spPr bwMode="auto">
            <a:xfrm>
              <a:off x="470" y="3054"/>
              <a:ext cx="23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2800" b="1"/>
                <a:t>Osmotic Pressure (</a:t>
              </a:r>
              <a:r>
                <a:rPr lang="en-US" sz="2800" b="1">
                  <a:latin typeface="Symbol" pitchFamily="18" charset="2"/>
                </a:rPr>
                <a:t>p</a:t>
              </a:r>
              <a:r>
                <a:rPr lang="en-US" sz="2800" b="1"/>
                <a:t>)</a:t>
              </a:r>
            </a:p>
          </p:txBody>
        </p:sp>
        <p:sp>
          <p:nvSpPr>
            <p:cNvPr id="51210" name="Text Box 40"/>
            <p:cNvSpPr txBox="1">
              <a:spLocks noChangeArrowheads="1"/>
            </p:cNvSpPr>
            <p:nvPr/>
          </p:nvSpPr>
          <p:spPr bwMode="auto">
            <a:xfrm>
              <a:off x="3598" y="2979"/>
              <a:ext cx="1046" cy="446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sz="2800" i="1" dirty="0">
                  <a:latin typeface="Symbol" pitchFamily="18" charset="2"/>
                </a:rPr>
                <a:t>p</a:t>
              </a:r>
              <a:r>
                <a:rPr lang="en-US" sz="2800" dirty="0"/>
                <a:t> = </a:t>
              </a:r>
              <a:r>
                <a:rPr lang="en-US" sz="2800" dirty="0" err="1" smtClean="0">
                  <a:solidFill>
                    <a:srgbClr val="FF0000"/>
                  </a:solidFill>
                </a:rPr>
                <a:t>i</a:t>
              </a:r>
              <a:r>
                <a:rPr lang="en-US" sz="2800" i="1" dirty="0" err="1" smtClean="0"/>
                <a:t>MRT</a:t>
              </a:r>
              <a:endParaRPr lang="en-US" sz="2800" i="1" dirty="0"/>
            </a:p>
          </p:txBody>
        </p:sp>
      </p:grp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660390" y="1328047"/>
            <a:ext cx="76272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 dirty="0"/>
              <a:t>Colligative properties</a:t>
            </a:r>
            <a:r>
              <a:rPr lang="en-US" sz="2400" dirty="0"/>
              <a:t> are properties that depend only on the </a:t>
            </a:r>
            <a:r>
              <a:rPr lang="en-US" sz="2400" b="1" dirty="0"/>
              <a:t>number</a:t>
            </a:r>
            <a:r>
              <a:rPr lang="en-US" sz="2400" dirty="0"/>
              <a:t> of solute particles in </a:t>
            </a:r>
            <a:r>
              <a:rPr lang="en-US" sz="2400" dirty="0" smtClean="0"/>
              <a:t>solution.</a:t>
            </a:r>
            <a:endParaRPr lang="en-US" sz="2400" b="1" i="1" dirty="0"/>
          </a:p>
        </p:txBody>
      </p:sp>
      <p:sp>
        <p:nvSpPr>
          <p:cNvPr id="48" name="TextBox 47"/>
          <p:cNvSpPr txBox="1"/>
          <p:nvPr/>
        </p:nvSpPr>
        <p:spPr>
          <a:xfrm>
            <a:off x="827302" y="2454274"/>
            <a:ext cx="3831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van’t</a:t>
            </a:r>
            <a:r>
              <a:rPr lang="en-US" sz="2400" dirty="0" smtClean="0"/>
              <a:t> Hoff factor (</a:t>
            </a:r>
            <a:r>
              <a:rPr lang="en-US" sz="2400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) =</a:t>
            </a:r>
          </a:p>
        </p:txBody>
      </p:sp>
      <p:grpSp>
        <p:nvGrpSpPr>
          <p:cNvPr id="49" name="Group 36"/>
          <p:cNvGrpSpPr>
            <a:grpSpLocks/>
          </p:cNvGrpSpPr>
          <p:nvPr/>
        </p:nvGrpSpPr>
        <p:grpSpPr bwMode="auto">
          <a:xfrm>
            <a:off x="3522431" y="2288727"/>
            <a:ext cx="4981576" cy="804863"/>
            <a:chOff x="2064" y="2190"/>
            <a:chExt cx="3138" cy="507"/>
          </a:xfrm>
        </p:grpSpPr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2064" y="2190"/>
              <a:ext cx="313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actual number of particles in </a:t>
              </a:r>
              <a:r>
                <a:rPr lang="en-US" dirty="0" err="1"/>
                <a:t>soln</a:t>
              </a:r>
              <a:r>
                <a:rPr lang="en-US" dirty="0"/>
                <a:t> after dissociation</a:t>
              </a:r>
            </a:p>
          </p:txBody>
        </p:sp>
        <p:sp>
          <p:nvSpPr>
            <p:cNvPr id="54" name="Text Box 34"/>
            <p:cNvSpPr txBox="1">
              <a:spLocks noChangeArrowheads="1"/>
            </p:cNvSpPr>
            <p:nvPr/>
          </p:nvSpPr>
          <p:spPr bwMode="auto">
            <a:xfrm>
              <a:off x="2143" y="2464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dirty="0"/>
                <a:t>number of formula units initially dissolved in </a:t>
              </a:r>
              <a:r>
                <a:rPr lang="en-US" dirty="0" err="1"/>
                <a:t>soln</a:t>
              </a:r>
              <a:endParaRPr lang="en-US" dirty="0"/>
            </a:p>
          </p:txBody>
        </p:sp>
        <p:sp>
          <p:nvSpPr>
            <p:cNvPr id="55" name="Line 35"/>
            <p:cNvSpPr>
              <a:spLocks noChangeShapeType="1"/>
            </p:cNvSpPr>
            <p:nvPr/>
          </p:nvSpPr>
          <p:spPr bwMode="auto">
            <a:xfrm>
              <a:off x="2089" y="2452"/>
              <a:ext cx="30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-7937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u="sng" dirty="0" err="1" smtClean="0"/>
              <a:t>Raoult’s</a:t>
            </a:r>
            <a:r>
              <a:rPr lang="en-US" altLang="en-US" u="sng" dirty="0" smtClean="0"/>
              <a:t> Law (Vapor Pressure Lowering)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6863" y="1028700"/>
            <a:ext cx="8361361" cy="2847975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2400" dirty="0" smtClean="0"/>
              <a:t>The vapor pressure (</a:t>
            </a:r>
            <a:r>
              <a:rPr lang="en-US" altLang="en-US" sz="2400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sz="24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) of a solvent is directly proportional to the mole fraction (</a:t>
            </a:r>
            <a:r>
              <a:rPr lang="en-US" altLang="en-US" sz="2400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sz="24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) of the solvent in the solution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en-US" sz="2400" dirty="0" smtClean="0"/>
          </a:p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b="1" u="sng" dirty="0" err="1" smtClean="0"/>
              <a:t>Raoult’s</a:t>
            </a:r>
            <a:r>
              <a:rPr lang="en-US" altLang="en-US" sz="2400" b="1" u="sng" dirty="0" smtClean="0"/>
              <a:t> Law:</a:t>
            </a:r>
          </a:p>
          <a:p>
            <a:pPr lvl="1" algn="ctr" eaLnBrk="1" hangingPunct="1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altLang="en-US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b="1" dirty="0" smtClean="0">
                <a:solidFill>
                  <a:schemeClr val="hlink"/>
                </a:solidFill>
              </a:rPr>
              <a:t> = </a:t>
            </a:r>
            <a:r>
              <a:rPr lang="en-US" altLang="en-US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b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b="1" dirty="0" smtClean="0">
                <a:solidFill>
                  <a:schemeClr val="hlink"/>
                </a:solidFill>
              </a:rPr>
              <a:t> </a:t>
            </a:r>
            <a:r>
              <a:rPr lang="en-US" altLang="en-US" b="1" dirty="0" smtClean="0">
                <a:solidFill>
                  <a:schemeClr val="hlink"/>
                </a:solidFill>
                <a:sym typeface="Symbol" pitchFamily="18" charset="2"/>
              </a:rPr>
              <a:t> </a:t>
            </a:r>
            <a:r>
              <a:rPr lang="en-US" altLang="en-US" b="1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b="1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b="1" baseline="-25000" dirty="0" smtClean="0">
                <a:solidFill>
                  <a:schemeClr val="hlink"/>
                </a:solidFill>
                <a:sym typeface="Symbol" pitchFamily="18" charset="2"/>
              </a:rPr>
              <a:t>1</a:t>
            </a:r>
          </a:p>
          <a:p>
            <a:pPr lvl="1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en-US" altLang="en-US" sz="2400" dirty="0" smtClean="0"/>
              <a:t>		       (</a:t>
            </a:r>
            <a:r>
              <a:rPr lang="en-US" altLang="en-US" sz="2400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2000" i="1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altLang="en-US" sz="2400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sz="2400" baseline="-25000" dirty="0" smtClean="0">
                <a:solidFill>
                  <a:schemeClr val="hlink"/>
                </a:solidFill>
                <a:sym typeface="Symbol" pitchFamily="18" charset="2"/>
              </a:rPr>
              <a:t>1</a:t>
            </a:r>
            <a:r>
              <a:rPr lang="en-US" altLang="en-US" sz="2400" dirty="0" smtClean="0">
                <a:sym typeface="Symbol" pitchFamily="18" charset="2"/>
              </a:rPr>
              <a:t> – vapor pressure of the pure solvent)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9787" y="1987035"/>
            <a:ext cx="5525888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vapor pressure (</a:t>
            </a:r>
            <a:r>
              <a:rPr lang="en-US" altLang="en-US" sz="2000" dirty="0" smtClean="0">
                <a:solidFill>
                  <a:srgbClr val="0000FF"/>
                </a:solidFill>
              </a:rPr>
              <a:t>P</a:t>
            </a:r>
            <a:r>
              <a:rPr lang="en-US" altLang="en-US" sz="2000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000" dirty="0" smtClean="0"/>
              <a:t>) </a:t>
            </a:r>
            <a:r>
              <a:rPr lang="en-US" sz="2000" dirty="0" smtClean="0">
                <a:latin typeface="Arial Unicode MS"/>
                <a:ea typeface="Arial Unicode MS"/>
                <a:cs typeface="Arial Unicode MS"/>
              </a:rPr>
              <a:t>∝ </a:t>
            </a:r>
            <a:r>
              <a:rPr lang="en-US" altLang="en-US" sz="2000" dirty="0" smtClean="0"/>
              <a:t>mole fraction of solvent(</a:t>
            </a:r>
            <a:r>
              <a:rPr lang="en-US" altLang="en-US" sz="2000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dirty="0" smtClean="0"/>
              <a:t>)</a:t>
            </a:r>
            <a:endParaRPr lang="en-US" sz="2000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888331" y="6348413"/>
            <a:ext cx="53292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spcBef>
                <a:spcPct val="20000"/>
              </a:spcBef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543050" indent="-17145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002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4574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146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3718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29050" indent="-17145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</a:rPr>
              <a:t>As solute is added, the vapor </a:t>
            </a:r>
            <a:r>
              <a:rPr lang="en-US" altLang="en-US" sz="2000" dirty="0">
                <a:solidFill>
                  <a:srgbClr val="FF0000"/>
                </a:solidFill>
              </a:rPr>
              <a:t>pressure drops.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3725" y="55684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3200" b="1" baseline="-25000" dirty="0" smtClean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67275" y="55911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53425" y="5568434"/>
            <a:ext cx="550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3200" b="1" baseline="-25000" dirty="0" smtClean="0">
                <a:solidFill>
                  <a:srgbClr val="0000FF"/>
                </a:solidFill>
              </a:rPr>
              <a:t>1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276975" y="5591175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172075" y="4101585"/>
            <a:ext cx="3294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smtClean="0">
                <a:solidFill>
                  <a:prstClr val="black"/>
                </a:solidFill>
              </a:rPr>
              <a:t>For pure solvent </a:t>
            </a:r>
            <a:r>
              <a:rPr lang="en-US" altLang="en-US" sz="24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4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400" dirty="0" smtClean="0">
                <a:solidFill>
                  <a:prstClr val="black"/>
                </a:solidFill>
              </a:rPr>
              <a:t> = 1.0</a:t>
            </a:r>
            <a:r>
              <a:rPr lang="en-US" altLang="en-US" dirty="0" smtClean="0"/>
              <a:t>,</a:t>
            </a:r>
          </a:p>
          <a:p>
            <a:pPr marL="0" lvl="1"/>
            <a:r>
              <a:rPr lang="en-US" altLang="en-US" sz="2400" dirty="0" smtClean="0">
                <a:solidFill>
                  <a:prstClr val="black"/>
                </a:solidFill>
              </a:rPr>
              <a:t>and</a:t>
            </a: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372360" y="4111743"/>
            <a:ext cx="3847770" cy="682638"/>
            <a:chOff x="1408" y="1322"/>
            <a:chExt cx="2994" cy="658"/>
          </a:xfrm>
        </p:grpSpPr>
        <p:sp>
          <p:nvSpPr>
            <p:cNvPr id="17" name="Text Box 68"/>
            <p:cNvSpPr txBox="1">
              <a:spLocks noChangeArrowheads="1"/>
            </p:cNvSpPr>
            <p:nvPr/>
          </p:nvSpPr>
          <p:spPr bwMode="auto">
            <a:xfrm>
              <a:off x="1408" y="1463"/>
              <a:ext cx="47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 dirty="0" smtClean="0">
                  <a:solidFill>
                    <a:srgbClr val="0000FF"/>
                  </a:solidFill>
                </a:rPr>
                <a:t>X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endParaRPr lang="en-US" i="1" dirty="0"/>
            </a:p>
          </p:txBody>
        </p: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1768" y="1322"/>
              <a:ext cx="2634" cy="658"/>
              <a:chOff x="2064" y="1426"/>
              <a:chExt cx="2634" cy="658"/>
            </a:xfrm>
          </p:grpSpPr>
          <p:sp>
            <p:nvSpPr>
              <p:cNvPr id="19" name="Text Box 70"/>
              <p:cNvSpPr txBox="1">
                <a:spLocks noChangeArrowheads="1"/>
              </p:cNvSpPr>
              <p:nvPr/>
            </p:nvSpPr>
            <p:spPr bwMode="auto">
              <a:xfrm>
                <a:off x="2490" y="1426"/>
                <a:ext cx="1343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moles of </a:t>
                </a:r>
                <a:r>
                  <a:rPr lang="en-US" dirty="0" smtClean="0"/>
                  <a:t>solvent</a:t>
                </a:r>
                <a:endParaRPr lang="en-US" dirty="0"/>
              </a:p>
            </p:txBody>
          </p:sp>
          <p:sp>
            <p:nvSpPr>
              <p:cNvPr id="20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2634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/>
                  <a:t>moles of solvent + moles of solute</a:t>
                </a:r>
                <a:endParaRPr lang="en-US" dirty="0"/>
              </a:p>
            </p:txBody>
          </p:sp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>
                <a:off x="2152" y="1752"/>
                <a:ext cx="2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5874123" y="4492109"/>
            <a:ext cx="1372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lvl="1" algn="ctr">
              <a:defRPr/>
            </a:pPr>
            <a:r>
              <a:rPr lang="en-US" altLang="en-US" sz="28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14034" y="5654159"/>
            <a:ext cx="2098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moles of solute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600450" y="5562600"/>
            <a:ext cx="0" cy="638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  <p:bldP spid="23" grpId="0"/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57730" cy="45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6" name="Rectangle 5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</a:t>
              </a:r>
            </a:p>
            <a:p>
              <a:r>
                <a:rPr lang="en-US" sz="2400" b="1" dirty="0" smtClean="0"/>
                <a:t>Page 520</a:t>
              </a:r>
              <a:endParaRPr lang="en-US" sz="2400" b="1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972457" y="5149745"/>
            <a:ext cx="2264229" cy="47454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14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B904-7679-4AD1-B91F-5D6B599E50A0}" type="slidenum">
              <a:rPr lang="en-US"/>
              <a:pPr/>
              <a:t>41</a:t>
            </a:fld>
            <a:endParaRPr lang="en-US"/>
          </a:p>
        </p:txBody>
      </p:sp>
      <p:sp>
        <p:nvSpPr>
          <p:cNvPr id="22324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456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000" u="sng" dirty="0" smtClean="0"/>
              <a:t>What if the “solute” doesn’t dissolve completely?</a:t>
            </a:r>
            <a:endParaRPr lang="en-US" altLang="en-US" sz="4000" u="sng" dirty="0"/>
          </a:p>
        </p:txBody>
      </p:sp>
      <p:sp>
        <p:nvSpPr>
          <p:cNvPr id="2232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43114" y="3033449"/>
            <a:ext cx="8686800" cy="332381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Colloids are the </a:t>
            </a:r>
            <a:r>
              <a:rPr lang="en-US" sz="2800" dirty="0"/>
              <a:t>dispersion of particles of one substance throughout a dispersing medium of another substance.</a:t>
            </a:r>
          </a:p>
          <a:p>
            <a:pPr marL="684213" lvl="1" indent="-346075">
              <a:lnSpc>
                <a:spcPct val="90000"/>
              </a:lnSpc>
            </a:pPr>
            <a:r>
              <a:rPr lang="en-US" altLang="en-US" sz="2200" dirty="0" smtClean="0"/>
              <a:t>In contrast to suspensions, the </a:t>
            </a:r>
            <a:r>
              <a:rPr lang="en-US" altLang="en-US" sz="2200" dirty="0"/>
              <a:t>particles </a:t>
            </a:r>
            <a:r>
              <a:rPr lang="en-US" altLang="en-US" sz="2200" dirty="0" smtClean="0"/>
              <a:t>in colloids do </a:t>
            </a:r>
            <a:r>
              <a:rPr lang="en-US" altLang="en-US" sz="2200" dirty="0"/>
              <a:t>not settle out </a:t>
            </a:r>
            <a:r>
              <a:rPr lang="en-US" altLang="en-US" sz="2200" dirty="0" smtClean="0"/>
              <a:t>of the solution but </a:t>
            </a:r>
            <a:r>
              <a:rPr lang="en-US" altLang="en-US" sz="2200" dirty="0"/>
              <a:t>they make the solution </a:t>
            </a:r>
            <a:r>
              <a:rPr lang="en-US" altLang="en-US" sz="2200" dirty="0" smtClean="0"/>
              <a:t>cloudy. </a:t>
            </a:r>
          </a:p>
          <a:p>
            <a:pPr marL="684213" lvl="1" indent="-346075">
              <a:lnSpc>
                <a:spcPct val="90000"/>
              </a:lnSpc>
              <a:spcBef>
                <a:spcPts val="1200"/>
              </a:spcBef>
            </a:pPr>
            <a:r>
              <a:rPr lang="en-US" altLang="en-US" sz="2200" dirty="0" smtClean="0"/>
              <a:t>Typical colloidal particle size: 1 to 1000 nm (10</a:t>
            </a:r>
            <a:r>
              <a:rPr lang="en-US" altLang="en-US" sz="2200" baseline="30000" dirty="0" smtClean="0"/>
              <a:t>–9</a:t>
            </a:r>
            <a:r>
              <a:rPr lang="en-US" altLang="en-US" sz="2200" dirty="0" smtClean="0"/>
              <a:t> to 10</a:t>
            </a:r>
            <a:r>
              <a:rPr lang="en-US" altLang="en-US" sz="2200" baseline="30000" dirty="0" smtClean="0"/>
              <a:t>–6</a:t>
            </a:r>
            <a:r>
              <a:rPr lang="en-US" altLang="en-US" sz="2200" dirty="0" smtClean="0"/>
              <a:t> m)</a:t>
            </a:r>
          </a:p>
          <a:p>
            <a:pPr marL="684213" lvl="1" indent="-346075">
              <a:lnSpc>
                <a:spcPct val="90000"/>
              </a:lnSpc>
              <a:spcBef>
                <a:spcPts val="1200"/>
              </a:spcBef>
            </a:pPr>
            <a:r>
              <a:rPr lang="en-US" altLang="en-US" sz="2200" dirty="0"/>
              <a:t>Large particle size colloids: translucent, cloudy, </a:t>
            </a:r>
            <a:r>
              <a:rPr lang="en-US" altLang="en-US" sz="2200" dirty="0" smtClean="0"/>
              <a:t>milky</a:t>
            </a:r>
            <a:endParaRPr lang="en-US" altLang="en-US" sz="2200" dirty="0"/>
          </a:p>
          <a:p>
            <a:pPr marL="684213" lvl="1" indent="-346075">
              <a:lnSpc>
                <a:spcPct val="90000"/>
              </a:lnSpc>
              <a:spcBef>
                <a:spcPts val="1200"/>
              </a:spcBef>
            </a:pPr>
            <a:r>
              <a:rPr lang="en-US" altLang="en-US" sz="2200" dirty="0"/>
              <a:t>Small particle size colloids: can be clear</a:t>
            </a:r>
          </a:p>
        </p:txBody>
      </p:sp>
      <p:sp>
        <p:nvSpPr>
          <p:cNvPr id="2" name="Rectangle 1"/>
          <p:cNvSpPr/>
          <p:nvPr/>
        </p:nvSpPr>
        <p:spPr>
          <a:xfrm>
            <a:off x="576022" y="1452216"/>
            <a:ext cx="2001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0000"/>
                </a:solidFill>
              </a:rPr>
              <a:t>Solution</a:t>
            </a:r>
          </a:p>
          <a:p>
            <a:pPr algn="ctr"/>
            <a:r>
              <a:rPr lang="en-US" altLang="en-US" sz="2400" dirty="0" smtClean="0">
                <a:solidFill>
                  <a:srgbClr val="FF0000"/>
                </a:solidFill>
              </a:rPr>
              <a:t>Homogeneous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8905" y="1437702"/>
            <a:ext cx="21021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FF0000"/>
                </a:solidFill>
              </a:rPr>
              <a:t>Suspension</a:t>
            </a:r>
          </a:p>
          <a:p>
            <a:pPr algn="ctr"/>
            <a:r>
              <a:rPr lang="en-US" altLang="en-US" sz="2400" dirty="0" smtClean="0">
                <a:solidFill>
                  <a:srgbClr val="FF0000"/>
                </a:solidFill>
              </a:rPr>
              <a:t>Heterogeneous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577532" y="1867714"/>
            <a:ext cx="389583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60846" y="1983826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Colloids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0343" y="2521560"/>
            <a:ext cx="418326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4213" lvl="1" indent="-346075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 smtClean="0">
                <a:solidFill>
                  <a:srgbClr val="0000FF"/>
                </a:solidFill>
              </a:rPr>
              <a:t>1 to 1000 nm (10</a:t>
            </a:r>
            <a:r>
              <a:rPr lang="en-US" altLang="en-US" sz="2400" baseline="30000" dirty="0" smtClean="0">
                <a:solidFill>
                  <a:srgbClr val="0000FF"/>
                </a:solidFill>
              </a:rPr>
              <a:t>–9</a:t>
            </a:r>
            <a:r>
              <a:rPr lang="en-US" altLang="en-US" sz="2400" dirty="0" smtClean="0">
                <a:solidFill>
                  <a:srgbClr val="0000FF"/>
                </a:solidFill>
              </a:rPr>
              <a:t> to 10</a:t>
            </a:r>
            <a:r>
              <a:rPr lang="en-US" altLang="en-US" sz="2400" baseline="30000" dirty="0" smtClean="0">
                <a:solidFill>
                  <a:srgbClr val="0000FF"/>
                </a:solidFill>
              </a:rPr>
              <a:t>–6</a:t>
            </a:r>
            <a:r>
              <a:rPr lang="en-US" altLang="en-US" sz="2400" dirty="0" smtClean="0">
                <a:solidFill>
                  <a:srgbClr val="0000FF"/>
                </a:solidFill>
              </a:rPr>
              <a:t> m)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13" name="Rectangle 12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Ch</a:t>
              </a:r>
              <a:r>
                <a:rPr lang="en-US" sz="2400" b="1" dirty="0" smtClean="0"/>
                <a:t> 12.8</a:t>
              </a:r>
            </a:p>
            <a:p>
              <a:r>
                <a:rPr lang="en-US" sz="2400" b="1" dirty="0" smtClean="0"/>
                <a:t>Page 548</a:t>
              </a:r>
              <a:endParaRPr lang="en-US" sz="24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1" grpId="0" build="p"/>
      <p:bldP spid="2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Ramesh dont del\CHANG-11e\Art File\labeled_jpegs\12_labeled_images\cha02680_t12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29" y="1156386"/>
            <a:ext cx="7990114" cy="41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42686" y="133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u="sng" dirty="0" smtClean="0"/>
              <a:t>Colloids</a:t>
            </a:r>
            <a:endParaRPr lang="en-US" altLang="en-US" sz="4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1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93FC32-A4DB-4582-A3CA-D1A2492364FA}" type="slidenum">
              <a:rPr lang="en-US"/>
              <a:pPr>
                <a:defRPr/>
              </a:pPr>
              <a:t>43</a:t>
            </a:fld>
            <a:endParaRPr lang="en-US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752" y="2139094"/>
            <a:ext cx="5170711" cy="9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3308" y="3474567"/>
            <a:ext cx="5357812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723713"/>
            <a:ext cx="27432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06250"/>
            <a:ext cx="28432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706250"/>
            <a:ext cx="29051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114800" y="4209143"/>
            <a:ext cx="469900" cy="14115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072089" y="2351294"/>
            <a:ext cx="127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Polar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1" y="2362515"/>
            <a:ext cx="168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Nonpolar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4551" y="6379318"/>
            <a:ext cx="2524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(nonpolar)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3289" y="4731311"/>
            <a:ext cx="1614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(polar)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3838" y="1101050"/>
            <a:ext cx="8605837" cy="9350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z="2400" b="1" dirty="0" smtClean="0">
                <a:solidFill>
                  <a:srgbClr val="0000FF"/>
                </a:solidFill>
              </a:rPr>
              <a:t>Surfactants</a:t>
            </a:r>
            <a:r>
              <a:rPr lang="en-US" altLang="en-US" sz="2400" dirty="0" smtClean="0"/>
              <a:t> (surface-active agents) have a hydrophobic part and a hydrophilic part.  Soaps and detergents are important examples:</a:t>
            </a:r>
            <a:endParaRPr lang="en-US" altLang="en-US" sz="2400" dirty="0"/>
          </a:p>
        </p:txBody>
      </p:sp>
      <p:sp>
        <p:nvSpPr>
          <p:cNvPr id="17" name="Rectangle 8"/>
          <p:cNvSpPr txBox="1">
            <a:spLocks noChangeArrowheads="1"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u="sng" dirty="0" smtClean="0"/>
              <a:t>Soap and Colloids</a:t>
            </a:r>
            <a:endParaRPr lang="en-US" altLang="en-US" sz="4000" u="sng" dirty="0"/>
          </a:p>
        </p:txBody>
      </p:sp>
      <p:sp>
        <p:nvSpPr>
          <p:cNvPr id="4" name="Rectangle 3"/>
          <p:cNvSpPr/>
          <p:nvPr/>
        </p:nvSpPr>
        <p:spPr>
          <a:xfrm>
            <a:off x="8168846" y="4734208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Colloid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  <p:bldP spid="2" grpId="0"/>
      <p:bldP spid="11" grpId="0"/>
      <p:bldP spid="12" grpId="0"/>
      <p:bldP spid="1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B420-57DC-40E4-BACC-80945ECD7A96}" type="slidenum">
              <a:rPr lang="en-US"/>
              <a:pPr/>
              <a:t>44</a:t>
            </a:fld>
            <a:endParaRPr lang="en-US"/>
          </a:p>
        </p:txBody>
      </p:sp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u="sng" dirty="0"/>
              <a:t>The Tyndall Effect</a:t>
            </a:r>
          </a:p>
        </p:txBody>
      </p:sp>
      <p:sp>
        <p:nvSpPr>
          <p:cNvPr id="225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4976" y="1055916"/>
            <a:ext cx="8686800" cy="1409617"/>
          </a:xfrm>
        </p:spPr>
        <p:txBody>
          <a:bodyPr wrap="square">
            <a:spAutoFit/>
          </a:bodyPr>
          <a:lstStyle/>
          <a:p>
            <a:r>
              <a:rPr lang="en-US" altLang="en-US" sz="2800" dirty="0"/>
              <a:t>Colloids scatter light when it is shined upon them.</a:t>
            </a:r>
          </a:p>
          <a:p>
            <a:pPr lvl="1"/>
            <a:r>
              <a:rPr lang="en-US" altLang="en-US" sz="2400" dirty="0" smtClean="0"/>
              <a:t>That’s why we see the sunlight scattered by dust.</a:t>
            </a:r>
            <a:endParaRPr lang="en-US" altLang="en-US" sz="2400" dirty="0"/>
          </a:p>
          <a:p>
            <a:pPr lvl="1"/>
            <a:r>
              <a:rPr lang="en-US" altLang="en-US" sz="2400" dirty="0"/>
              <a:t>This is also why we use low </a:t>
            </a:r>
            <a:r>
              <a:rPr lang="en-US" altLang="en-US" sz="2400" dirty="0" smtClean="0"/>
              <a:t>beams on </a:t>
            </a:r>
            <a:r>
              <a:rPr lang="en-US" altLang="en-US" sz="2400" dirty="0"/>
              <a:t>cars when driving in fog</a:t>
            </a:r>
            <a:r>
              <a:rPr lang="en-US" altLang="en-US" sz="2400" dirty="0" smtClean="0"/>
              <a:t>.</a:t>
            </a:r>
            <a:endParaRPr lang="en-US" altLang="en-US" dirty="0"/>
          </a:p>
        </p:txBody>
      </p:sp>
      <p:pic>
        <p:nvPicPr>
          <p:cNvPr id="6" name="Picture 5" descr="light scatte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632" y="4479999"/>
            <a:ext cx="2854476" cy="2140857"/>
          </a:xfrm>
          <a:prstGeom prst="rect">
            <a:avLst/>
          </a:prstGeom>
        </p:spPr>
      </p:pic>
      <p:pic>
        <p:nvPicPr>
          <p:cNvPr id="8" name="Picture 7" descr="light scatterin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6817" y="4479999"/>
            <a:ext cx="2854476" cy="214085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88" y="2577647"/>
            <a:ext cx="5152118" cy="17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957730" cy="45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6328" y="25400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6" name="Rectangle 5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12</a:t>
              </a:r>
            </a:p>
            <a:p>
              <a:r>
                <a:rPr lang="en-US" sz="2400" b="1" dirty="0" smtClean="0"/>
                <a:t>Page 520</a:t>
              </a:r>
              <a:endParaRPr lang="en-US" sz="2400" b="1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8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000125"/>
            <a:ext cx="8002587" cy="11239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i="1" dirty="0" smtClean="0">
                <a:solidFill>
                  <a:schemeClr val="hlink"/>
                </a:solidFill>
                <a:sym typeface="Symbol" pitchFamily="18" charset="2"/>
              </a:rPr>
              <a:t>P </a:t>
            </a:r>
            <a:r>
              <a:rPr lang="en-US" altLang="en-US" sz="2400" baseline="30000" dirty="0" smtClean="0">
                <a:solidFill>
                  <a:schemeClr val="hlink"/>
                </a:solidFill>
                <a:sym typeface="Symbol" pitchFamily="18" charset="2"/>
              </a:rPr>
              <a:t>0</a:t>
            </a:r>
            <a:r>
              <a:rPr lang="en-US" altLang="en-US" sz="2400" baseline="-25000" dirty="0" smtClean="0">
                <a:solidFill>
                  <a:schemeClr val="hlink"/>
                </a:solidFill>
                <a:sym typeface="Symbol" pitchFamily="18" charset="2"/>
              </a:rPr>
              <a:t>1</a:t>
            </a:r>
            <a:r>
              <a:rPr lang="en-US" altLang="en-US" sz="2400" dirty="0" smtClean="0">
                <a:sym typeface="Symbol" pitchFamily="18" charset="2"/>
              </a:rPr>
              <a:t> – the </a:t>
            </a:r>
            <a:r>
              <a:rPr lang="en-US" altLang="en-US" sz="2400" dirty="0" smtClean="0"/>
              <a:t>vapor pressure of the pure solvent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en-US" sz="2400" i="1" dirty="0" smtClean="0">
                <a:solidFill>
                  <a:schemeClr val="hlink"/>
                </a:solidFill>
                <a:sym typeface="Symbol" pitchFamily="18" charset="2"/>
              </a:rPr>
              <a:t>P</a:t>
            </a:r>
            <a:r>
              <a:rPr lang="en-US" altLang="en-US" sz="2400" baseline="-25000" dirty="0" smtClean="0">
                <a:solidFill>
                  <a:schemeClr val="hlink"/>
                </a:solidFill>
                <a:sym typeface="Symbol" pitchFamily="18" charset="2"/>
              </a:rPr>
              <a:t>1</a:t>
            </a:r>
            <a:r>
              <a:rPr lang="en-US" altLang="en-US" sz="2400" dirty="0" smtClean="0">
                <a:sym typeface="Symbol" pitchFamily="18" charset="2"/>
              </a:rPr>
              <a:t> – the </a:t>
            </a:r>
            <a:r>
              <a:rPr lang="en-US" altLang="en-US" sz="2400" dirty="0" smtClean="0"/>
              <a:t>vapor pressure of the solution with solute</a:t>
            </a:r>
          </a:p>
          <a:p>
            <a:pPr lvl="1" algn="ct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altLang="en-US" sz="2400" b="1" baseline="-25000" dirty="0" smtClean="0">
              <a:solidFill>
                <a:schemeClr val="hlink"/>
              </a:solidFill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47705-4BA4-4814-B375-BD38942837E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-7937"/>
            <a:ext cx="8686800" cy="1139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u="sng" dirty="0" err="1" smtClean="0"/>
              <a:t>Raoult’s</a:t>
            </a:r>
            <a:r>
              <a:rPr lang="en-US" altLang="en-US" u="sng" dirty="0" smtClean="0"/>
              <a:t> Law (Vapor Pressure Lowering)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58085" y="2883018"/>
            <a:ext cx="3847770" cy="682638"/>
            <a:chOff x="1408" y="1322"/>
            <a:chExt cx="2994" cy="658"/>
          </a:xfrm>
        </p:grpSpPr>
        <p:sp>
          <p:nvSpPr>
            <p:cNvPr id="8" name="Text Box 68"/>
            <p:cNvSpPr txBox="1">
              <a:spLocks noChangeArrowheads="1"/>
            </p:cNvSpPr>
            <p:nvPr/>
          </p:nvSpPr>
          <p:spPr bwMode="auto">
            <a:xfrm>
              <a:off x="1408" y="1463"/>
              <a:ext cx="47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 dirty="0" smtClean="0">
                  <a:solidFill>
                    <a:srgbClr val="0000FF"/>
                  </a:solidFill>
                </a:rPr>
                <a:t>X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1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endParaRPr lang="en-US" i="1" dirty="0"/>
            </a:p>
          </p:txBody>
        </p: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1768" y="1322"/>
              <a:ext cx="2634" cy="658"/>
              <a:chOff x="2064" y="1426"/>
              <a:chExt cx="2634" cy="658"/>
            </a:xfrm>
          </p:grpSpPr>
          <p:sp>
            <p:nvSpPr>
              <p:cNvPr id="10" name="Text Box 70"/>
              <p:cNvSpPr txBox="1">
                <a:spLocks noChangeArrowheads="1"/>
              </p:cNvSpPr>
              <p:nvPr/>
            </p:nvSpPr>
            <p:spPr bwMode="auto">
              <a:xfrm>
                <a:off x="2490" y="1426"/>
                <a:ext cx="1343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moles of </a:t>
                </a:r>
                <a:r>
                  <a:rPr lang="en-US" dirty="0" smtClean="0"/>
                  <a:t>solvent</a:t>
                </a:r>
                <a:endParaRPr lang="en-US" dirty="0"/>
              </a:p>
            </p:txBody>
          </p:sp>
          <p:sp>
            <p:nvSpPr>
              <p:cNvPr id="11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2634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/>
                  <a:t>moles of solvent + moles of solute</a:t>
                </a:r>
                <a:endParaRPr lang="en-US" dirty="0"/>
              </a:p>
            </p:txBody>
          </p:sp>
          <p:sp>
            <p:nvSpPr>
              <p:cNvPr id="12" name="Line 72"/>
              <p:cNvSpPr>
                <a:spLocks noChangeShapeType="1"/>
              </p:cNvSpPr>
              <p:nvPr/>
            </p:nvSpPr>
            <p:spPr bwMode="auto">
              <a:xfrm>
                <a:off x="2152" y="1752"/>
                <a:ext cx="2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2266950" y="4249578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6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 = (1–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) </a:t>
            </a:r>
            <a:r>
              <a:rPr lang="en-US" altLang="en-US" sz="2600" b="1" dirty="0" smtClean="0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altLang="en-US" sz="26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3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6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6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endParaRPr lang="en-US" altLang="en-US" sz="2200" dirty="0" smtClean="0">
              <a:solidFill>
                <a:prstClr val="black"/>
              </a:solidFill>
            </a:endParaRPr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4849110" y="2883018"/>
            <a:ext cx="3847770" cy="682638"/>
            <a:chOff x="1408" y="1322"/>
            <a:chExt cx="2994" cy="658"/>
          </a:xfrm>
        </p:grpSpPr>
        <p:sp>
          <p:nvSpPr>
            <p:cNvPr id="15" name="Text Box 68"/>
            <p:cNvSpPr txBox="1">
              <a:spLocks noChangeArrowheads="1"/>
            </p:cNvSpPr>
            <p:nvPr/>
          </p:nvSpPr>
          <p:spPr bwMode="auto">
            <a:xfrm>
              <a:off x="1408" y="1463"/>
              <a:ext cx="470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i="1" dirty="0" smtClean="0">
                  <a:solidFill>
                    <a:srgbClr val="0000FF"/>
                  </a:solidFill>
                </a:rPr>
                <a:t>X</a:t>
              </a:r>
              <a:r>
                <a:rPr lang="en-US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dirty="0" smtClean="0"/>
                <a:t> </a:t>
              </a:r>
              <a:r>
                <a:rPr lang="en-US" dirty="0"/>
                <a:t>= </a:t>
              </a:r>
              <a:endParaRPr lang="en-US" i="1" dirty="0"/>
            </a:p>
          </p:txBody>
        </p:sp>
        <p:grpSp>
          <p:nvGrpSpPr>
            <p:cNvPr id="16" name="Group 69"/>
            <p:cNvGrpSpPr>
              <a:grpSpLocks/>
            </p:cNvGrpSpPr>
            <p:nvPr/>
          </p:nvGrpSpPr>
          <p:grpSpPr bwMode="auto">
            <a:xfrm>
              <a:off x="1768" y="1322"/>
              <a:ext cx="2634" cy="658"/>
              <a:chOff x="2064" y="1426"/>
              <a:chExt cx="2634" cy="658"/>
            </a:xfrm>
          </p:grpSpPr>
          <p:sp>
            <p:nvSpPr>
              <p:cNvPr id="17" name="Text Box 70"/>
              <p:cNvSpPr txBox="1">
                <a:spLocks noChangeArrowheads="1"/>
              </p:cNvSpPr>
              <p:nvPr/>
            </p:nvSpPr>
            <p:spPr bwMode="auto">
              <a:xfrm>
                <a:off x="2490" y="1426"/>
                <a:ext cx="1263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/>
                  <a:t>moles of </a:t>
                </a:r>
                <a:r>
                  <a:rPr lang="en-US" dirty="0" smtClean="0"/>
                  <a:t>solute</a:t>
                </a:r>
                <a:endParaRPr lang="en-US" dirty="0"/>
              </a:p>
            </p:txBody>
          </p:sp>
          <p:sp>
            <p:nvSpPr>
              <p:cNvPr id="18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728"/>
                <a:ext cx="2634" cy="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dirty="0" smtClean="0"/>
                  <a:t>moles of solvent + moles of solute</a:t>
                </a:r>
                <a:endParaRPr lang="en-US" dirty="0"/>
              </a:p>
            </p:txBody>
          </p:sp>
          <p:sp>
            <p:nvSpPr>
              <p:cNvPr id="19" name="Line 72"/>
              <p:cNvSpPr>
                <a:spLocks noChangeShapeType="1"/>
              </p:cNvSpPr>
              <p:nvPr/>
            </p:nvSpPr>
            <p:spPr bwMode="auto">
              <a:xfrm>
                <a:off x="2152" y="1752"/>
                <a:ext cx="2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00"/>
              </a:p>
            </p:txBody>
          </p:sp>
        </p:grpSp>
      </p:grp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3605787" y="3505548"/>
            <a:ext cx="18870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rgbClr val="0000FF"/>
                </a:solidFill>
              </a:rPr>
              <a:t>X</a:t>
            </a:r>
            <a:r>
              <a:rPr lang="en-US" sz="2800" baseline="-25000" dirty="0" smtClean="0">
                <a:solidFill>
                  <a:srgbClr val="0000FF"/>
                </a:solidFill>
              </a:rPr>
              <a:t>1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smtClean="0"/>
              <a:t>(1 –</a:t>
            </a:r>
            <a:r>
              <a:rPr lang="en-US" sz="2800" i="1" dirty="0" smtClean="0">
                <a:solidFill>
                  <a:srgbClr val="0000FF"/>
                </a:solidFill>
              </a:rPr>
              <a:t> X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/>
              <a:t>)</a:t>
            </a:r>
            <a:endParaRPr lang="en-US" sz="2800" i="1" dirty="0"/>
          </a:p>
        </p:txBody>
      </p:sp>
      <p:sp>
        <p:nvSpPr>
          <p:cNvPr id="21" name="Rectangle 20"/>
          <p:cNvSpPr/>
          <p:nvPr/>
        </p:nvSpPr>
        <p:spPr>
          <a:xfrm>
            <a:off x="2952750" y="4851082"/>
            <a:ext cx="31813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6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 = </a:t>
            </a:r>
            <a:r>
              <a:rPr lang="en-US" altLang="en-US" sz="26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3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6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600" b="1" baseline="-25000" dirty="0" smtClean="0">
                <a:solidFill>
                  <a:srgbClr val="0000FF"/>
                </a:solidFill>
                <a:sym typeface="Symbol" pitchFamily="18" charset="2"/>
              </a:rPr>
              <a:t>1 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– 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2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4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4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endParaRPr lang="en-US" alt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19425" y="5394007"/>
            <a:ext cx="30670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6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3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6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600" b="1" baseline="-25000" dirty="0" smtClean="0">
                <a:solidFill>
                  <a:srgbClr val="0000FF"/>
                </a:solidFill>
                <a:sym typeface="Symbol" pitchFamily="18" charset="2"/>
              </a:rPr>
              <a:t>1 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– 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 =  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2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4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4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endParaRPr lang="en-US" alt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819400"/>
            <a:ext cx="8553450" cy="1228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19425" y="6051232"/>
            <a:ext cx="306705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600" b="1" i="1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 =  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2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4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4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endParaRPr lang="en-US" alt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5722" y="2120384"/>
            <a:ext cx="19944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8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altLang="en-US" sz="28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12.7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24145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Arial" charset="0"/>
              </a:rPr>
              <a:t>Calculate the vapor pressure of a solution made by dissolving 218 g of glucose (molar mass = 180.2 g/mol) in 460 </a:t>
            </a:r>
            <a:r>
              <a:rPr lang="en-US" dirty="0" err="1" smtClean="0">
                <a:latin typeface="Arial" charset="0"/>
              </a:rPr>
              <a:t>mL</a:t>
            </a:r>
            <a:r>
              <a:rPr lang="en-US" dirty="0" smtClean="0">
                <a:latin typeface="Arial" charset="0"/>
              </a:rPr>
              <a:t> of water at 30°C (P</a:t>
            </a:r>
            <a:r>
              <a:rPr lang="en-US" baseline="-25000" dirty="0" smtClean="0">
                <a:latin typeface="Arial" charset="0"/>
              </a:rPr>
              <a:t>H2O</a:t>
            </a:r>
            <a:r>
              <a:rPr lang="en-US" dirty="0" smtClean="0">
                <a:latin typeface="Arial" charset="0"/>
              </a:rPr>
              <a:t> = 31.82 mmHg). Assume the density of the solvent is 1.00 g/</a:t>
            </a:r>
            <a:r>
              <a:rPr lang="en-US" dirty="0" err="1" smtClean="0">
                <a:latin typeface="Arial" charset="0"/>
              </a:rPr>
              <a:t>mL.</a:t>
            </a:r>
            <a:endParaRPr lang="en-US" dirty="0" smtClean="0">
              <a:latin typeface="Arial" charset="0"/>
            </a:endParaRP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What is the vapor-pressure lowering?</a:t>
            </a:r>
          </a:p>
          <a:p>
            <a:pPr eaLnBrk="1" hangingPunct="1"/>
            <a:endParaRPr lang="en-US" sz="1200" dirty="0" smtClean="0">
              <a:latin typeface="Arial" charset="0"/>
            </a:endParaRP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88" y="3171609"/>
            <a:ext cx="2820987" cy="221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727422" y="3406259"/>
            <a:ext cx="199445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8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= </a:t>
            </a:r>
            <a:r>
              <a:rPr lang="en-US" altLang="en-US" sz="28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800" b="1" baseline="-25000" dirty="0" smtClean="0">
                <a:solidFill>
                  <a:srgbClr val="0000FF"/>
                </a:solidFill>
              </a:rPr>
              <a:t>1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sym typeface="Symbol" pitchFamily="18" charset="2"/>
              </a:rPr>
              <a:t> </a:t>
            </a:r>
            <a:r>
              <a:rPr lang="en-US" altLang="en-US" sz="28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4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8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8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4752975" y="4059615"/>
            <a:ext cx="396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defRPr/>
            </a:pPr>
            <a:r>
              <a:rPr lang="en-US" altLang="en-US" sz="2000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30000" dirty="0" smtClean="0">
                <a:solidFill>
                  <a:schemeClr val="hlink"/>
                </a:solidFill>
              </a:rPr>
              <a:t>0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= vapor pressure of pure solvent</a:t>
            </a:r>
            <a:endParaRPr lang="en-US" altLang="en-US" sz="2000" b="1" i="1" dirty="0" smtClean="0">
              <a:solidFill>
                <a:schemeClr val="hlink"/>
              </a:solidFill>
            </a:endParaRPr>
          </a:p>
          <a:p>
            <a:pPr marL="342900" lvl="1" indent="-342900">
              <a:defRPr/>
            </a:pPr>
            <a:r>
              <a:rPr lang="en-US" altLang="en-US" sz="2000" b="1" i="1" dirty="0" smtClean="0">
                <a:solidFill>
                  <a:schemeClr val="hlink"/>
                </a:solidFill>
              </a:rPr>
              <a:t>P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i="1" dirty="0" smtClean="0"/>
              <a:t>  </a:t>
            </a:r>
            <a:r>
              <a:rPr lang="en-US" altLang="en-US" sz="2000" dirty="0" smtClean="0"/>
              <a:t>= vapor pressure of the solution </a:t>
            </a:r>
          </a:p>
          <a:p>
            <a:pPr marL="342900" lvl="1" indent="-342900">
              <a:defRPr/>
            </a:pPr>
            <a:r>
              <a:rPr lang="en-US" altLang="en-US" sz="2000" b="1" i="1" dirty="0" smtClean="0">
                <a:solidFill>
                  <a:schemeClr val="hlink"/>
                </a:solidFill>
              </a:rPr>
              <a:t>X</a:t>
            </a:r>
            <a:r>
              <a:rPr lang="en-US" altLang="en-US" sz="2000" b="1" i="1" baseline="-25000" dirty="0" smtClean="0">
                <a:solidFill>
                  <a:schemeClr val="hlink"/>
                </a:solidFill>
              </a:rPr>
              <a:t>1</a:t>
            </a:r>
            <a:r>
              <a:rPr lang="en-US" altLang="en-US" sz="2000" i="1" dirty="0" smtClean="0"/>
              <a:t>  </a:t>
            </a:r>
            <a:r>
              <a:rPr lang="en-US" altLang="en-US" sz="2000" dirty="0" smtClean="0"/>
              <a:t>= mole fraction of solvent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12.7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49225" y="633413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 i="1" dirty="0" smtClean="0">
                <a:solidFill>
                  <a:srgbClr val="109769"/>
                </a:solidFill>
                <a:latin typeface="Arial" charset="0"/>
              </a:rPr>
              <a:t>Solution</a:t>
            </a:r>
            <a:r>
              <a:rPr lang="en-US" b="1" i="1" dirty="0" smtClean="0">
                <a:latin typeface="Arial" charset="0"/>
              </a:rPr>
              <a:t>  </a:t>
            </a:r>
            <a:r>
              <a:rPr lang="en-US" dirty="0" smtClean="0">
                <a:latin typeface="Arial" charset="0"/>
              </a:rPr>
              <a:t>The vapor pressure of a solution (</a:t>
            </a:r>
            <a:r>
              <a:rPr lang="en-US" i="1" dirty="0" smtClean="0">
                <a:latin typeface="Arial" charset="0"/>
              </a:rPr>
              <a:t>P</a:t>
            </a:r>
            <a:r>
              <a:rPr lang="en-US" baseline="-25000" dirty="0" smtClean="0">
                <a:latin typeface="Arial" charset="0"/>
              </a:rPr>
              <a:t>1</a:t>
            </a:r>
            <a:r>
              <a:rPr lang="en-US" dirty="0" smtClean="0">
                <a:latin typeface="Arial" charset="0"/>
              </a:rPr>
              <a:t>) is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First we calculate the number of moles of glucose and water in the solution:</a:t>
            </a:r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7043" y="1284631"/>
            <a:ext cx="3371814" cy="10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281" y="3114675"/>
            <a:ext cx="4859338" cy="11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869" y="5214797"/>
            <a:ext cx="4094162" cy="124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49225" y="4548188"/>
            <a:ext cx="8807450" cy="604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mole fraction of water,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is given by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070100" y="0"/>
            <a:ext cx="3484563" cy="582613"/>
          </a:xfrm>
          <a:grad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12.7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sz="quarter" idx="15"/>
          </p:nvPr>
        </p:nvSpPr>
        <p:spPr bwMode="auto">
          <a:xfrm>
            <a:off x="168275" y="681038"/>
            <a:ext cx="8807450" cy="56022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The vapor pressure of water at 30°C is31.82 mmHg.  Therefore, the vapor pressure of the glucose solution is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			</a:t>
            </a: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endParaRPr lang="en-US" sz="1200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Finally, the vapor-pressure lowering (</a:t>
            </a:r>
            <a:r>
              <a:rPr lang="en-US" dirty="0" smtClean="0">
                <a:latin typeface="Arial" charset="0"/>
                <a:sym typeface="Symbol" pitchFamily="18" charset="2"/>
              </a:rPr>
              <a:t></a:t>
            </a:r>
            <a:r>
              <a:rPr lang="en-US" i="1" dirty="0" smtClean="0">
                <a:latin typeface="Arial" charset="0"/>
              </a:rPr>
              <a:t>P</a:t>
            </a:r>
            <a:r>
              <a:rPr lang="en-US" dirty="0" smtClean="0">
                <a:latin typeface="Arial" charset="0"/>
              </a:rPr>
              <a:t>) is 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(31.82 − 30.4) mmHg, or 1.4 mmHg.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	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		    	Or you could use: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876550" y="2724150"/>
            <a:ext cx="33393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r>
              <a:rPr lang="en-US" sz="2400" dirty="0"/>
              <a:t> = 0.955 </a:t>
            </a:r>
            <a:r>
              <a:rPr lang="en-US" sz="2400" dirty="0">
                <a:sym typeface="Symbol" pitchFamily="18" charset="2"/>
              </a:rPr>
              <a:t> 31.82 mmHg</a:t>
            </a:r>
          </a:p>
          <a:p>
            <a:pPr algn="l"/>
            <a:r>
              <a:rPr lang="en-US" sz="2400" dirty="0"/>
              <a:t>     = 30.4 mmHg</a:t>
            </a:r>
            <a:r>
              <a:rPr lang="en-US" sz="2400" dirty="0">
                <a:sym typeface="Symbol" pitchFamily="18" charset="2"/>
              </a:rPr>
              <a:t> 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5300" y="1579564"/>
            <a:ext cx="2880863" cy="89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657475" y="5498782"/>
            <a:ext cx="3067050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 algn="ctr">
              <a:spcBef>
                <a:spcPct val="50000"/>
              </a:spcBef>
              <a:defRPr/>
            </a:pPr>
            <a:r>
              <a:rPr lang="en-US" altLang="en-US" sz="2600" b="1" i="1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D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P</a:t>
            </a:r>
            <a:r>
              <a:rPr lang="en-US" altLang="en-US" sz="2600" b="1" dirty="0" smtClean="0">
                <a:solidFill>
                  <a:srgbClr val="0000FF"/>
                </a:solidFill>
              </a:rPr>
              <a:t> =  </a:t>
            </a:r>
            <a:r>
              <a:rPr lang="en-US" altLang="en-US" sz="2600" b="1" i="1" dirty="0" smtClean="0">
                <a:solidFill>
                  <a:srgbClr val="0000FF"/>
                </a:solidFill>
              </a:rPr>
              <a:t>X</a:t>
            </a:r>
            <a:r>
              <a:rPr lang="en-US" altLang="en-US" sz="2600" b="1" baseline="-25000" dirty="0" smtClean="0">
                <a:solidFill>
                  <a:srgbClr val="0000FF"/>
                </a:solidFill>
              </a:rPr>
              <a:t>2</a:t>
            </a:r>
            <a:r>
              <a:rPr lang="en-US" altLang="en-US" sz="24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2400" b="1" i="1" dirty="0" smtClean="0">
                <a:solidFill>
                  <a:srgbClr val="0000FF"/>
                </a:solidFill>
                <a:sym typeface="Symbol" pitchFamily="18" charset="2"/>
              </a:rPr>
              <a:t>P</a:t>
            </a:r>
            <a:r>
              <a:rPr lang="en-US" altLang="en-US" sz="1200" b="1" i="1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en-US" sz="2400" b="1" baseline="30000" dirty="0" smtClean="0">
                <a:solidFill>
                  <a:srgbClr val="0000FF"/>
                </a:solidFill>
                <a:sym typeface="Symbol" pitchFamily="18" charset="2"/>
              </a:rPr>
              <a:t>0</a:t>
            </a:r>
            <a:r>
              <a:rPr lang="en-US" altLang="en-US" sz="2400" b="1" baseline="-25000" dirty="0" smtClean="0">
                <a:solidFill>
                  <a:srgbClr val="0000FF"/>
                </a:solidFill>
                <a:sym typeface="Symbol" pitchFamily="18" charset="2"/>
              </a:rPr>
              <a:t>1</a:t>
            </a:r>
            <a:endParaRPr lang="en-US" altLang="en-US" sz="2200" dirty="0" smtClean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60FAC76-E510-46A2-AD1D-D7FDF9BCB5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599"/>
            <a:ext cx="8229600" cy="1143000"/>
          </a:xfrm>
          <a:noFill/>
          <a:ln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/>
          </a:bodyPr>
          <a:lstStyle/>
          <a:p>
            <a:r>
              <a:rPr lang="en-US" altLang="en-US" sz="4000" u="sng" dirty="0" smtClean="0"/>
              <a:t>Vapor-Pressure Lowering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438150" y="940889"/>
            <a:ext cx="826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Talked about  with </a:t>
            </a:r>
            <a:r>
              <a:rPr lang="en-US" altLang="en-US" sz="2000" dirty="0" smtClean="0">
                <a:solidFill>
                  <a:srgbClr val="FF0000"/>
                </a:solidFill>
              </a:rPr>
              <a:t>non-volatile</a:t>
            </a:r>
            <a:r>
              <a:rPr lang="en-US" altLang="en-US" sz="2000" dirty="0" smtClean="0"/>
              <a:t>, </a:t>
            </a:r>
            <a:r>
              <a:rPr lang="en-US" altLang="en-US" sz="2000" dirty="0" smtClean="0">
                <a:solidFill>
                  <a:srgbClr val="FF0000"/>
                </a:solidFill>
              </a:rPr>
              <a:t>non-ionizing</a:t>
            </a:r>
            <a:r>
              <a:rPr lang="en-US" altLang="en-US" sz="2000" dirty="0" smtClean="0"/>
              <a:t> solutes.</a:t>
            </a:r>
            <a:endParaRPr lang="en-US" sz="2000" dirty="0"/>
          </a:p>
        </p:txBody>
      </p:sp>
      <p:sp>
        <p:nvSpPr>
          <p:cNvPr id="107" name="Rectangle 3"/>
          <p:cNvSpPr txBox="1">
            <a:spLocks noChangeArrowheads="1"/>
          </p:cNvSpPr>
          <p:nvPr/>
        </p:nvSpPr>
        <p:spPr>
          <a:xfrm>
            <a:off x="735289" y="6061467"/>
            <a:ext cx="7626285" cy="758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vapor pressure = the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sum of the vapor pressure of the components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vapor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pressure for the solvent is reduced.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9100" y="1350464"/>
            <a:ext cx="8267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/>
              <a:t>What about </a:t>
            </a:r>
            <a:r>
              <a:rPr lang="en-US" altLang="en-US" sz="2000" dirty="0" smtClean="0">
                <a:solidFill>
                  <a:srgbClr val="0000FF"/>
                </a:solidFill>
              </a:rPr>
              <a:t>volatile</a:t>
            </a:r>
            <a:r>
              <a:rPr lang="en-US" altLang="en-US" sz="2000" dirty="0" smtClean="0"/>
              <a:t> solutes (solutes with a vapor pressure).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3039951" y="1809948"/>
            <a:ext cx="3012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Example: Ethanol in water.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54534" y="2461260"/>
            <a:ext cx="4627290" cy="3565922"/>
            <a:chOff x="2354534" y="2461260"/>
            <a:chExt cx="4627290" cy="3565922"/>
          </a:xfrm>
        </p:grpSpPr>
        <p:pic>
          <p:nvPicPr>
            <p:cNvPr id="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8684" y="2461260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54534" y="2470687"/>
              <a:ext cx="1788879" cy="312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>
            <a:xfrm rot="12613573">
              <a:off x="2890762" y="348832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rot="12613573">
              <a:off x="6557252" y="4883893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7134041">
              <a:off x="6169837" y="496781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2613573">
              <a:off x="3755156" y="344546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 rot="12613573">
              <a:off x="3252712" y="356690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 rot="12613573">
              <a:off x="2647876" y="388122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12613573">
              <a:off x="3683719" y="3987640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12613573">
              <a:off x="2905049" y="41352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 rot="12613573">
              <a:off x="3331292" y="421147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 rot="12613573">
              <a:off x="3764680" y="4409121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 rot="12613573">
              <a:off x="2676447" y="4373402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 rot="12613573">
              <a:off x="2540715" y="332803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 rot="12613573">
              <a:off x="6204987" y="354271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12613573">
              <a:off x="5443463" y="3481274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12613573">
              <a:off x="6491689" y="407727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12613573">
              <a:off x="5956859" y="4102993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2613573">
              <a:off x="5400597" y="4363975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 rot="8130329">
              <a:off x="5519784" y="49345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>
            <a:xfrm rot="8130329">
              <a:off x="5771244" y="516317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>
            <a:xfrm rot="17134041">
              <a:off x="6337477" y="5204035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67187" y="4905375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Liquid</a:t>
              </a:r>
              <a:endParaRPr lang="en-US" sz="2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167187" y="3848100"/>
              <a:ext cx="809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Gas</a:t>
              </a:r>
              <a:endParaRPr lang="en-US" sz="2000" dirty="0"/>
            </a:p>
          </p:txBody>
        </p:sp>
        <p:cxnSp>
          <p:nvCxnSpPr>
            <p:cNvPr id="104" name="Straight Arrow Connector 103"/>
            <p:cNvCxnSpPr/>
            <p:nvPr/>
          </p:nvCxnSpPr>
          <p:spPr>
            <a:xfrm flipH="1" flipV="1">
              <a:off x="5819776" y="5261610"/>
              <a:ext cx="19049" cy="4819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5181599" y="5657850"/>
              <a:ext cx="18002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Solute molecule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 rot="8130329">
              <a:off x="5542644" y="3877302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2613573">
              <a:off x="6287377" y="4106018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2613573">
              <a:off x="6484228" y="3388467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2613573">
              <a:off x="5833194" y="3709828"/>
              <a:ext cx="71438" cy="71438"/>
            </a:xfrm>
            <a:prstGeom prst="ellipse">
              <a:avLst/>
            </a:prstGeom>
            <a:solidFill>
              <a:srgbClr val="00FF00"/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3E56-5FBA-4E51-8CB4-757CB508F8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08599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2406</Words>
  <Application>Microsoft Office PowerPoint</Application>
  <PresentationFormat>On-screen Show (4:3)</PresentationFormat>
  <Paragraphs>470</Paragraphs>
  <Slides>45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CS ChemDraw Drawing</vt:lpstr>
      <vt:lpstr>Equation</vt:lpstr>
      <vt:lpstr>Slide 1</vt:lpstr>
      <vt:lpstr>Colligative Properties of Solutions</vt:lpstr>
      <vt:lpstr>Vapor-Pressure Lowering</vt:lpstr>
      <vt:lpstr>Raoult’s Law (Vapor Pressure Lowering)</vt:lpstr>
      <vt:lpstr>Raoult’s Law (Vapor Pressure Lowering)</vt:lpstr>
      <vt:lpstr>Slide 6</vt:lpstr>
      <vt:lpstr>Slide 7</vt:lpstr>
      <vt:lpstr>Slide 8</vt:lpstr>
      <vt:lpstr>Vapor-Pressure Lowering</vt:lpstr>
      <vt:lpstr>Raoult’s Law (Liquid-Liquid Mixture)</vt:lpstr>
      <vt:lpstr>Slide 11</vt:lpstr>
      <vt:lpstr>Slide 12</vt:lpstr>
      <vt:lpstr>Solutions and Cooking</vt:lpstr>
      <vt:lpstr>Solutions and Cooking</vt:lpstr>
      <vt:lpstr>Boiling Point Elevation</vt:lpstr>
      <vt:lpstr>Solutions and Cooking</vt:lpstr>
      <vt:lpstr>Freezing Point Depression</vt:lpstr>
      <vt:lpstr>Freezing Point Depression</vt:lpstr>
      <vt:lpstr>Phase Diagram Solution vs Water</vt:lpstr>
      <vt:lpstr>Slide 20</vt:lpstr>
      <vt:lpstr>Slide 21</vt:lpstr>
      <vt:lpstr>Colligative Properties of Solutions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Osmotic Pressure</vt:lpstr>
      <vt:lpstr>Slide 31</vt:lpstr>
      <vt:lpstr>Slide 32</vt:lpstr>
      <vt:lpstr>Slide 33</vt:lpstr>
      <vt:lpstr>Slide 34</vt:lpstr>
      <vt:lpstr>Reverse Osmosis</vt:lpstr>
      <vt:lpstr>Slide 36</vt:lpstr>
      <vt:lpstr>Slide 37</vt:lpstr>
      <vt:lpstr>Slide 38</vt:lpstr>
      <vt:lpstr>Slide 39</vt:lpstr>
      <vt:lpstr>Slide 40</vt:lpstr>
      <vt:lpstr>What if the “solute” doesn’t dissolve completely?</vt:lpstr>
      <vt:lpstr>Slide 42</vt:lpstr>
      <vt:lpstr>Slide 43</vt:lpstr>
      <vt:lpstr>The Tyndall Effect</vt:lpstr>
      <vt:lpstr>Slide 45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51</cp:revision>
  <dcterms:created xsi:type="dcterms:W3CDTF">2015-01-13T16:47:04Z</dcterms:created>
  <dcterms:modified xsi:type="dcterms:W3CDTF">2015-04-24T17:49:18Z</dcterms:modified>
</cp:coreProperties>
</file>